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257" r:id="rId2"/>
    <p:sldId id="263" r:id="rId3"/>
    <p:sldId id="264" r:id="rId4"/>
    <p:sldId id="266" r:id="rId5"/>
    <p:sldId id="265" r:id="rId6"/>
    <p:sldId id="268" r:id="rId7"/>
    <p:sldId id="272" r:id="rId8"/>
    <p:sldId id="273" r:id="rId9"/>
    <p:sldId id="274" r:id="rId10"/>
    <p:sldId id="275" r:id="rId11"/>
    <p:sldId id="276" r:id="rId12"/>
    <p:sldId id="277" r:id="rId13"/>
    <p:sldId id="278" r:id="rId14"/>
    <p:sldId id="291" r:id="rId15"/>
    <p:sldId id="296" r:id="rId16"/>
    <p:sldId id="287" r:id="rId17"/>
    <p:sldId id="300" r:id="rId18"/>
    <p:sldId id="280" r:id="rId19"/>
    <p:sldId id="298" r:id="rId2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4660"/>
  </p:normalViewPr>
  <p:slideViewPr>
    <p:cSldViewPr>
      <p:cViewPr varScale="1">
        <p:scale>
          <a:sx n="103" d="100"/>
          <a:sy n="103" d="100"/>
        </p:scale>
        <p:origin x="-1136" y="-10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Lst>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86" d="100"/>
          <a:sy n="86" d="100"/>
        </p:scale>
        <p:origin x="-786"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8" Type="http://schemas.openxmlformats.org/officeDocument/2006/relationships/slide" Target="slides/slide11.xml"/><Relationship Id="rId3" Type="http://schemas.openxmlformats.org/officeDocument/2006/relationships/slide" Target="slides/slide5.xml"/><Relationship Id="rId7" Type="http://schemas.openxmlformats.org/officeDocument/2006/relationships/slide" Target="slides/slide9.xml"/><Relationship Id="rId2" Type="http://schemas.openxmlformats.org/officeDocument/2006/relationships/slide" Target="slides/slide3.xml"/><Relationship Id="rId1" Type="http://schemas.openxmlformats.org/officeDocument/2006/relationships/slide" Target="slides/slide2.xml"/><Relationship Id="rId6" Type="http://schemas.openxmlformats.org/officeDocument/2006/relationships/slide" Target="slides/slide8.xml"/><Relationship Id="rId11" Type="http://schemas.openxmlformats.org/officeDocument/2006/relationships/slide" Target="slides/slide19.xml"/><Relationship Id="rId5" Type="http://schemas.openxmlformats.org/officeDocument/2006/relationships/slide" Target="slides/slide7.xml"/><Relationship Id="rId10" Type="http://schemas.openxmlformats.org/officeDocument/2006/relationships/slide" Target="slides/slide13.xml"/><Relationship Id="rId4" Type="http://schemas.openxmlformats.org/officeDocument/2006/relationships/slide" Target="slides/slide6.xml"/><Relationship Id="rId9"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17411"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17412"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17413"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6E8FB39E-D189-1844-A724-E8F166C4741A}" type="slidenum">
              <a:rPr lang="en-US"/>
              <a:pPr/>
              <a:t>‹#›</a:t>
            </a:fld>
            <a:endParaRPr lang="en-US" dirty="0"/>
          </a:p>
        </p:txBody>
      </p:sp>
    </p:spTree>
    <p:extLst>
      <p:ext uri="{BB962C8B-B14F-4D97-AF65-F5344CB8AC3E}">
        <p14:creationId xmlns:p14="http://schemas.microsoft.com/office/powerpoint/2010/main" val="1155680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4099"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5B94DF86-B7E7-A142-A938-8545C08BA087}" type="slidenum">
              <a:rPr lang="en-US"/>
              <a:pPr/>
              <a:t>‹#›</a:t>
            </a:fld>
            <a:endParaRPr lang="en-US" dirty="0"/>
          </a:p>
        </p:txBody>
      </p:sp>
    </p:spTree>
    <p:extLst>
      <p:ext uri="{BB962C8B-B14F-4D97-AF65-F5344CB8AC3E}">
        <p14:creationId xmlns:p14="http://schemas.microsoft.com/office/powerpoint/2010/main" val="75871182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charset="0"/>
        <a:ea typeface="ＭＳ Ｐゴシック" charset="0"/>
        <a:cs typeface="+mn-cs"/>
      </a:defRPr>
    </a:lvl1pPr>
    <a:lvl2pPr marL="457200" algn="l" rtl="0" fontAlgn="base">
      <a:spcBef>
        <a:spcPct val="30000"/>
      </a:spcBef>
      <a:spcAft>
        <a:spcPct val="0"/>
      </a:spcAft>
      <a:defRPr sz="1200" kern="1200">
        <a:solidFill>
          <a:schemeClr val="tx1"/>
        </a:solidFill>
        <a:latin typeface="Times New Roman" charset="0"/>
        <a:ea typeface="ＭＳ Ｐゴシック" charset="0"/>
        <a:cs typeface="+mn-cs"/>
      </a:defRPr>
    </a:lvl2pPr>
    <a:lvl3pPr marL="914400" algn="l" rtl="0" fontAlgn="base">
      <a:spcBef>
        <a:spcPct val="30000"/>
      </a:spcBef>
      <a:spcAft>
        <a:spcPct val="0"/>
      </a:spcAft>
      <a:defRPr sz="1200" kern="1200">
        <a:solidFill>
          <a:schemeClr val="tx1"/>
        </a:solidFill>
        <a:latin typeface="Times New Roman" charset="0"/>
        <a:ea typeface="ＭＳ Ｐゴシック" charset="0"/>
        <a:cs typeface="+mn-cs"/>
      </a:defRPr>
    </a:lvl3pPr>
    <a:lvl4pPr marL="1371600" algn="l" rtl="0" fontAlgn="base">
      <a:spcBef>
        <a:spcPct val="30000"/>
      </a:spcBef>
      <a:spcAft>
        <a:spcPct val="0"/>
      </a:spcAft>
      <a:defRPr sz="1200" kern="1200">
        <a:solidFill>
          <a:schemeClr val="tx1"/>
        </a:solidFill>
        <a:latin typeface="Times New Roman" charset="0"/>
        <a:ea typeface="ＭＳ Ｐゴシック" charset="0"/>
        <a:cs typeface="+mn-cs"/>
      </a:defRPr>
    </a:lvl4pPr>
    <a:lvl5pPr marL="1828800" algn="l" rtl="0" fontAlgn="base">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Time series of Significant Wave height (in m) as a function of time. The time stamp in the x-label</a:t>
            </a:r>
            <a:r>
              <a:rPr lang="en-US" baseline="0" dirty="0" smtClean="0"/>
              <a:t> of each sub plot </a:t>
            </a:r>
            <a:r>
              <a:rPr lang="en-US" dirty="0" smtClean="0"/>
              <a:t>shows the </a:t>
            </a:r>
            <a:r>
              <a:rPr lang="en-US" dirty="0" err="1" smtClean="0"/>
              <a:t>nowcast</a:t>
            </a:r>
            <a:r>
              <a:rPr lang="en-US" dirty="0" smtClean="0"/>
              <a:t> time for the simulation run. Data are shown as gray circles. The NCEP wave ensemble mean is in green, the combine NCEP/FNMOC ensemble mean is in red, individual ensemble members from both NCEP and FNMOC</a:t>
            </a:r>
            <a:r>
              <a:rPr lang="en-US" baseline="0" dirty="0" smtClean="0"/>
              <a:t> are shown in light gray.</a:t>
            </a:r>
            <a:endParaRPr lang="en-US" dirty="0" smtClean="0"/>
          </a:p>
        </p:txBody>
      </p:sp>
      <p:sp>
        <p:nvSpPr>
          <p:cNvPr id="4" name="Slide Number Placeholder 3"/>
          <p:cNvSpPr>
            <a:spLocks noGrp="1"/>
          </p:cNvSpPr>
          <p:nvPr>
            <p:ph type="sldNum" sz="quarter" idx="10"/>
          </p:nvPr>
        </p:nvSpPr>
        <p:spPr/>
        <p:txBody>
          <a:bodyPr/>
          <a:lstStyle/>
          <a:p>
            <a:fld id="{68A9DA25-0743-4351-AACE-89E132AE4F55}" type="slidenum">
              <a:rPr lang="en-US" smtClean="0"/>
              <a:t>14</a:t>
            </a:fld>
            <a:endParaRPr lang="en-US"/>
          </a:p>
        </p:txBody>
      </p:sp>
    </p:spTree>
    <p:extLst>
      <p:ext uri="{BB962C8B-B14F-4D97-AF65-F5344CB8AC3E}">
        <p14:creationId xmlns:p14="http://schemas.microsoft.com/office/powerpoint/2010/main" val="228441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89922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234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1350" y="76200"/>
            <a:ext cx="2076450"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76200"/>
            <a:ext cx="6076950"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4753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733800" y="76200"/>
            <a:ext cx="5334000" cy="457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838200"/>
            <a:ext cx="37719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86300" y="838200"/>
            <a:ext cx="37719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71374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8378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00981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838200"/>
            <a:ext cx="37719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838200"/>
            <a:ext cx="37719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8220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5470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92796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3370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36429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819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50" name="Picture 26" descr="waves"/>
          <p:cNvPicPr>
            <a:picLocks noChangeAspect="1" noChangeArrowheads="1"/>
          </p:cNvPicPr>
          <p:nvPr userDrawn="1"/>
        </p:nvPicPr>
        <p:blipFill>
          <a:blip r:embed="rId14">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3733800" y="76200"/>
            <a:ext cx="533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762000" y="838200"/>
            <a:ext cx="76962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9" descr="noaa_logo"/>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77800" y="6324600"/>
            <a:ext cx="5080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ws_logo"/>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610600" y="6324600"/>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1045" name="Text Box 21"/>
          <p:cNvSpPr txBox="1">
            <a:spLocks noChangeArrowheads="1"/>
          </p:cNvSpPr>
          <p:nvPr userDrawn="1"/>
        </p:nvSpPr>
        <p:spPr bwMode="auto">
          <a:xfrm>
            <a:off x="762000" y="6583363"/>
            <a:ext cx="27432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200" dirty="0" smtClean="0">
                <a:latin typeface="Helvetica" charset="0"/>
              </a:rPr>
              <a:t>Tolman, May 28, 2014</a:t>
            </a:r>
            <a:endParaRPr lang="en-US" sz="1200" dirty="0">
              <a:latin typeface="Helvetica" charset="0"/>
            </a:endParaRPr>
          </a:p>
        </p:txBody>
      </p:sp>
      <p:sp>
        <p:nvSpPr>
          <p:cNvPr id="1046" name="Text Box 22"/>
          <p:cNvSpPr txBox="1">
            <a:spLocks noChangeArrowheads="1"/>
          </p:cNvSpPr>
          <p:nvPr userDrawn="1"/>
        </p:nvSpPr>
        <p:spPr bwMode="auto">
          <a:xfrm>
            <a:off x="5562600" y="6583363"/>
            <a:ext cx="3048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en-US" sz="1200" dirty="0" smtClean="0">
                <a:latin typeface="Helvetica" charset="0"/>
              </a:rPr>
              <a:t>Presidents</a:t>
            </a:r>
            <a:r>
              <a:rPr lang="en-US" sz="1200" baseline="0" dirty="0" smtClean="0">
                <a:latin typeface="Helvetica" charset="0"/>
              </a:rPr>
              <a:t> Day Storm Colloquium</a:t>
            </a:r>
            <a:r>
              <a:rPr lang="en-US" sz="1200" dirty="0" smtClean="0">
                <a:latin typeface="Helvetica" charset="0"/>
              </a:rPr>
              <a:t>, </a:t>
            </a:r>
            <a:fld id="{C7054954-45F0-7241-B9F7-6D6821AD19D3}" type="slidenum">
              <a:rPr lang="en-US" sz="1200">
                <a:latin typeface="Helvetica" charset="0"/>
              </a:rPr>
              <a:pPr algn="r">
                <a:spcBef>
                  <a:spcPct val="50000"/>
                </a:spcBef>
              </a:pPr>
              <a:t>‹#›</a:t>
            </a:fld>
            <a:r>
              <a:rPr lang="en-US" sz="1200" dirty="0" smtClean="0">
                <a:latin typeface="Helvetica" charset="0"/>
              </a:rPr>
              <a:t>/19</a:t>
            </a:r>
            <a:endParaRPr lang="en-US" sz="1200" dirty="0">
              <a:latin typeface="Helvetica"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r" rtl="0" fontAlgn="base">
        <a:spcBef>
          <a:spcPct val="0"/>
        </a:spcBef>
        <a:spcAft>
          <a:spcPct val="0"/>
        </a:spcAft>
        <a:defRPr sz="2400">
          <a:solidFill>
            <a:schemeClr val="tx1"/>
          </a:solidFill>
          <a:latin typeface="+mj-lt"/>
          <a:ea typeface="+mj-ea"/>
          <a:cs typeface="+mj-cs"/>
        </a:defRPr>
      </a:lvl1pPr>
      <a:lvl2pPr algn="r" rtl="0" fontAlgn="base">
        <a:spcBef>
          <a:spcPct val="0"/>
        </a:spcBef>
        <a:spcAft>
          <a:spcPct val="0"/>
        </a:spcAft>
        <a:defRPr sz="2400">
          <a:solidFill>
            <a:schemeClr val="tx1"/>
          </a:solidFill>
          <a:latin typeface="Helvetica" charset="0"/>
          <a:ea typeface="ＭＳ Ｐゴシック" charset="0"/>
        </a:defRPr>
      </a:lvl2pPr>
      <a:lvl3pPr algn="r" rtl="0" fontAlgn="base">
        <a:spcBef>
          <a:spcPct val="0"/>
        </a:spcBef>
        <a:spcAft>
          <a:spcPct val="0"/>
        </a:spcAft>
        <a:defRPr sz="2400">
          <a:solidFill>
            <a:schemeClr val="tx1"/>
          </a:solidFill>
          <a:latin typeface="Helvetica" charset="0"/>
          <a:ea typeface="ＭＳ Ｐゴシック" charset="0"/>
        </a:defRPr>
      </a:lvl3pPr>
      <a:lvl4pPr algn="r" rtl="0" fontAlgn="base">
        <a:spcBef>
          <a:spcPct val="0"/>
        </a:spcBef>
        <a:spcAft>
          <a:spcPct val="0"/>
        </a:spcAft>
        <a:defRPr sz="2400">
          <a:solidFill>
            <a:schemeClr val="tx1"/>
          </a:solidFill>
          <a:latin typeface="Helvetica" charset="0"/>
          <a:ea typeface="ＭＳ Ｐゴシック" charset="0"/>
        </a:defRPr>
      </a:lvl4pPr>
      <a:lvl5pPr algn="r" rtl="0" fontAlgn="base">
        <a:spcBef>
          <a:spcPct val="0"/>
        </a:spcBef>
        <a:spcAft>
          <a:spcPct val="0"/>
        </a:spcAft>
        <a:defRPr sz="2400">
          <a:solidFill>
            <a:schemeClr val="tx1"/>
          </a:solidFill>
          <a:latin typeface="Helvetica" charset="0"/>
          <a:ea typeface="ＭＳ Ｐゴシック" charset="0"/>
        </a:defRPr>
      </a:lvl5pPr>
      <a:lvl6pPr marL="457200" algn="r" rtl="0" fontAlgn="base">
        <a:spcBef>
          <a:spcPct val="0"/>
        </a:spcBef>
        <a:spcAft>
          <a:spcPct val="0"/>
        </a:spcAft>
        <a:defRPr sz="2400">
          <a:solidFill>
            <a:schemeClr val="tx1"/>
          </a:solidFill>
          <a:latin typeface="Helvetica" charset="0"/>
          <a:ea typeface="ＭＳ Ｐゴシック" charset="0"/>
        </a:defRPr>
      </a:lvl6pPr>
      <a:lvl7pPr marL="914400" algn="r" rtl="0" fontAlgn="base">
        <a:spcBef>
          <a:spcPct val="0"/>
        </a:spcBef>
        <a:spcAft>
          <a:spcPct val="0"/>
        </a:spcAft>
        <a:defRPr sz="2400">
          <a:solidFill>
            <a:schemeClr val="tx1"/>
          </a:solidFill>
          <a:latin typeface="Helvetica" charset="0"/>
          <a:ea typeface="ＭＳ Ｐゴシック" charset="0"/>
        </a:defRPr>
      </a:lvl7pPr>
      <a:lvl8pPr marL="1371600" algn="r" rtl="0" fontAlgn="base">
        <a:spcBef>
          <a:spcPct val="0"/>
        </a:spcBef>
        <a:spcAft>
          <a:spcPct val="0"/>
        </a:spcAft>
        <a:defRPr sz="2400">
          <a:solidFill>
            <a:schemeClr val="tx1"/>
          </a:solidFill>
          <a:latin typeface="Helvetica" charset="0"/>
          <a:ea typeface="ＭＳ Ｐゴシック" charset="0"/>
        </a:defRPr>
      </a:lvl8pPr>
      <a:lvl9pPr marL="1828800" algn="r" rtl="0" fontAlgn="base">
        <a:spcBef>
          <a:spcPct val="0"/>
        </a:spcBef>
        <a:spcAft>
          <a:spcPct val="0"/>
        </a:spcAft>
        <a:defRPr sz="2400">
          <a:solidFill>
            <a:schemeClr val="tx1"/>
          </a:solidFill>
          <a:latin typeface="Helvetica" charset="0"/>
          <a:ea typeface="ＭＳ Ｐゴシック" charset="0"/>
        </a:defRPr>
      </a:lvl9pPr>
    </p:titleStyle>
    <p:bodyStyle>
      <a:lvl1pPr marL="342900" indent="-342900" algn="l" rtl="0" fontAlgn="base">
        <a:spcBef>
          <a:spcPct val="20000"/>
        </a:spcBef>
        <a:spcAft>
          <a:spcPct val="0"/>
        </a:spcAft>
        <a:buClr>
          <a:schemeClr val="hlink"/>
        </a:buClr>
        <a:buSzPct val="80000"/>
        <a:buFont typeface="Wingdings" charset="0"/>
        <a:buChar char=" "/>
        <a:defRPr sz="2400">
          <a:solidFill>
            <a:schemeClr val="tx1"/>
          </a:solidFill>
          <a:latin typeface="+mn-lt"/>
          <a:ea typeface="+mn-ea"/>
          <a:cs typeface="+mn-cs"/>
        </a:defRPr>
      </a:lvl1pPr>
      <a:lvl2pPr marL="742950" indent="-285750" algn="l" rtl="0" fontAlgn="base">
        <a:spcBef>
          <a:spcPct val="20000"/>
        </a:spcBef>
        <a:spcAft>
          <a:spcPct val="0"/>
        </a:spcAft>
        <a:buClr>
          <a:schemeClr val="hlink"/>
        </a:buClr>
        <a:buSzPct val="80000"/>
        <a:buFont typeface="Wingdings" charset="0"/>
        <a:buChar char="l"/>
        <a:defRPr sz="2000">
          <a:solidFill>
            <a:schemeClr val="tx1"/>
          </a:solidFill>
          <a:latin typeface="+mn-lt"/>
          <a:ea typeface="+mn-ea"/>
        </a:defRPr>
      </a:lvl2pPr>
      <a:lvl3pPr marL="1143000" indent="-228600" algn="l" rtl="0" fontAlgn="base">
        <a:spcBef>
          <a:spcPct val="20000"/>
        </a:spcBef>
        <a:spcAft>
          <a:spcPct val="0"/>
        </a:spcAft>
        <a:buClr>
          <a:schemeClr val="accent1"/>
        </a:buClr>
        <a:buSzPct val="80000"/>
        <a:buFont typeface="Wingdings 3" charset="0"/>
        <a:buChar char=""/>
        <a:defRPr sz="2000">
          <a:solidFill>
            <a:schemeClr val="tx1"/>
          </a:solidFill>
          <a:latin typeface="+mn-lt"/>
          <a:ea typeface="+mn-ea"/>
        </a:defRPr>
      </a:lvl3pPr>
      <a:lvl4pPr marL="1600200" indent="-228600" algn="l" rtl="0" fontAlgn="base">
        <a:spcBef>
          <a:spcPct val="20000"/>
        </a:spcBef>
        <a:spcAft>
          <a:spcPct val="0"/>
        </a:spcAft>
        <a:buClr>
          <a:schemeClr val="folHlink"/>
        </a:buClr>
        <a:buFont typeface="Wingdings 3" charset="0"/>
        <a:buChar char=""/>
        <a:defRPr sz="2000">
          <a:solidFill>
            <a:schemeClr val="tx1"/>
          </a:solidFill>
          <a:latin typeface="+mn-lt"/>
          <a:ea typeface="+mn-ea"/>
        </a:defRPr>
      </a:lvl4pPr>
      <a:lvl5pPr marL="2057400" indent="-228600" algn="l" rtl="0" fontAlgn="base">
        <a:spcBef>
          <a:spcPct val="20000"/>
        </a:spcBef>
        <a:spcAft>
          <a:spcPct val="0"/>
        </a:spcAft>
        <a:buFont typeface="Times New Roman" charset="0"/>
        <a:buChar char=""/>
        <a:defRPr sz="2000">
          <a:solidFill>
            <a:schemeClr val="tx1"/>
          </a:solidFill>
          <a:latin typeface="+mn-lt"/>
          <a:ea typeface="+mn-ea"/>
        </a:defRPr>
      </a:lvl5pPr>
      <a:lvl6pPr marL="2514600" indent="-228600" algn="l" rtl="0" fontAlgn="base">
        <a:spcBef>
          <a:spcPct val="20000"/>
        </a:spcBef>
        <a:spcAft>
          <a:spcPct val="0"/>
        </a:spcAft>
        <a:buFont typeface="Times New Roman" charset="0"/>
        <a:buChar char=""/>
        <a:defRPr sz="2000">
          <a:solidFill>
            <a:schemeClr val="tx1"/>
          </a:solidFill>
          <a:latin typeface="+mn-lt"/>
          <a:ea typeface="+mn-ea"/>
        </a:defRPr>
      </a:lvl6pPr>
      <a:lvl7pPr marL="2971800" indent="-228600" algn="l" rtl="0" fontAlgn="base">
        <a:spcBef>
          <a:spcPct val="20000"/>
        </a:spcBef>
        <a:spcAft>
          <a:spcPct val="0"/>
        </a:spcAft>
        <a:buFont typeface="Times New Roman" charset="0"/>
        <a:buChar char=""/>
        <a:defRPr sz="2000">
          <a:solidFill>
            <a:schemeClr val="tx1"/>
          </a:solidFill>
          <a:latin typeface="+mn-lt"/>
          <a:ea typeface="+mn-ea"/>
        </a:defRPr>
      </a:lvl7pPr>
      <a:lvl8pPr marL="3429000" indent="-228600" algn="l" rtl="0" fontAlgn="base">
        <a:spcBef>
          <a:spcPct val="20000"/>
        </a:spcBef>
        <a:spcAft>
          <a:spcPct val="0"/>
        </a:spcAft>
        <a:buFont typeface="Times New Roman" charset="0"/>
        <a:buChar char=""/>
        <a:defRPr sz="2000">
          <a:solidFill>
            <a:schemeClr val="tx1"/>
          </a:solidFill>
          <a:latin typeface="+mn-lt"/>
          <a:ea typeface="+mn-ea"/>
        </a:defRPr>
      </a:lvl8pPr>
      <a:lvl9pPr marL="3886200" indent="-228600" algn="l" rtl="0" fontAlgn="base">
        <a:spcBef>
          <a:spcPct val="20000"/>
        </a:spcBef>
        <a:spcAft>
          <a:spcPct val="0"/>
        </a:spcAft>
        <a:buFont typeface="Times New Roman"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4.gif"/></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wmf"/><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 name="Rectangle 10"/>
          <p:cNvSpPr>
            <a:spLocks noGrp="1" noChangeArrowheads="1"/>
          </p:cNvSpPr>
          <p:nvPr>
            <p:ph type="ctrTitle"/>
          </p:nvPr>
        </p:nvSpPr>
        <p:spPr>
          <a:xfrm>
            <a:off x="685800" y="990600"/>
            <a:ext cx="7772400" cy="1600200"/>
          </a:xfrm>
        </p:spPr>
        <p:txBody>
          <a:bodyPr anchor="b" anchorCtr="1"/>
          <a:lstStyle/>
          <a:p>
            <a:pPr algn="ctr"/>
            <a:r>
              <a:rPr lang="en-US" sz="3200" dirty="0" smtClean="0"/>
              <a:t>Advances in wind wave modeling</a:t>
            </a:r>
            <a:endParaRPr lang="en-US" sz="3200" dirty="0"/>
          </a:p>
        </p:txBody>
      </p:sp>
      <p:sp>
        <p:nvSpPr>
          <p:cNvPr id="14347" name="Rectangle 11"/>
          <p:cNvSpPr>
            <a:spLocks noGrp="1" noChangeArrowheads="1"/>
          </p:cNvSpPr>
          <p:nvPr>
            <p:ph type="subTitle" idx="1"/>
          </p:nvPr>
        </p:nvSpPr>
        <p:spPr>
          <a:xfrm>
            <a:off x="1371600" y="2667000"/>
            <a:ext cx="6400800" cy="1676400"/>
          </a:xfrm>
        </p:spPr>
        <p:txBody>
          <a:bodyPr/>
          <a:lstStyle/>
          <a:p>
            <a:r>
              <a:rPr lang="en-US" sz="2000" dirty="0" smtClean="0"/>
              <a:t>1944 - Presidents Day Storm 1979 – now</a:t>
            </a:r>
          </a:p>
          <a:p>
            <a:r>
              <a:rPr lang="en-US" sz="2000" dirty="0" smtClean="0"/>
              <a:t>Focus on history and technological advances.</a:t>
            </a:r>
            <a:endParaRPr lang="en-US" sz="2000" dirty="0"/>
          </a:p>
        </p:txBody>
      </p:sp>
      <p:sp>
        <p:nvSpPr>
          <p:cNvPr id="14348" name="Rectangle 12"/>
          <p:cNvSpPr>
            <a:spLocks noChangeArrowheads="1"/>
          </p:cNvSpPr>
          <p:nvPr/>
        </p:nvSpPr>
        <p:spPr bwMode="auto">
          <a:xfrm>
            <a:off x="1143000" y="2590800"/>
            <a:ext cx="6858000" cy="76200"/>
          </a:xfrm>
          <a:prstGeom prst="rect">
            <a:avLst/>
          </a:prstGeom>
          <a:solidFill>
            <a:srgbClr val="00FFFF"/>
          </a:solidFill>
          <a:ln w="317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pic>
        <p:nvPicPr>
          <p:cNvPr id="14350" name="Picture 14" descr="ncep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4363" y="4951413"/>
            <a:ext cx="2230437" cy="1296987"/>
          </a:xfrm>
          <a:prstGeom prst="rect">
            <a:avLst/>
          </a:prstGeom>
          <a:noFill/>
          <a:extLst>
            <a:ext uri="{909E8E84-426E-40DD-AFC4-6F175D3DCCD1}">
              <a14:hiddenFill xmlns:a14="http://schemas.microsoft.com/office/drawing/2010/main">
                <a:solidFill>
                  <a:srgbClr val="FFFFFF"/>
                </a:solidFill>
              </a14:hiddenFill>
            </a:ext>
          </a:extLst>
        </p:spPr>
      </p:pic>
      <p:sp>
        <p:nvSpPr>
          <p:cNvPr id="14353" name="Text Box 17"/>
          <p:cNvSpPr txBox="1">
            <a:spLocks noChangeArrowheads="1"/>
          </p:cNvSpPr>
          <p:nvPr/>
        </p:nvSpPr>
        <p:spPr bwMode="auto">
          <a:xfrm>
            <a:off x="76200" y="4784030"/>
            <a:ext cx="39624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r>
              <a:rPr lang="en-US" sz="1400" i="1" dirty="0" smtClean="0">
                <a:latin typeface="Helvetica" charset="0"/>
              </a:rPr>
              <a:t>Hendrik </a:t>
            </a:r>
            <a:r>
              <a:rPr lang="en-US" sz="1400" i="1" dirty="0">
                <a:latin typeface="Helvetica" charset="0"/>
              </a:rPr>
              <a:t>L. </a:t>
            </a:r>
            <a:r>
              <a:rPr lang="en-US" sz="1400" i="1" dirty="0" smtClean="0">
                <a:latin typeface="Helvetica" charset="0"/>
              </a:rPr>
              <a:t>Tolman</a:t>
            </a:r>
          </a:p>
          <a:p>
            <a:r>
              <a:rPr lang="en-US" sz="1400" i="1" dirty="0" smtClean="0">
                <a:latin typeface="Helvetica" charset="0"/>
              </a:rPr>
              <a:t>Acting Director, Environmental Modeling Center</a:t>
            </a:r>
            <a:endParaRPr lang="en-US" sz="1400" i="1" dirty="0">
              <a:latin typeface="Helvetica" charset="0"/>
            </a:endParaRPr>
          </a:p>
          <a:p>
            <a:r>
              <a:rPr lang="en-US" sz="1400" i="1" dirty="0">
                <a:latin typeface="Helvetica" charset="0"/>
              </a:rPr>
              <a:t>Chief, Marine Modeling and Analysis Branch</a:t>
            </a:r>
          </a:p>
          <a:p>
            <a:r>
              <a:rPr lang="en-US" sz="1400" i="1" dirty="0">
                <a:latin typeface="Helvetica" charset="0"/>
              </a:rPr>
              <a:t>NOAA / NWS / NCEP / EMC</a:t>
            </a:r>
          </a:p>
          <a:p>
            <a:endParaRPr lang="en-US" sz="1400" i="1" dirty="0">
              <a:latin typeface="Helvetica" charset="0"/>
            </a:endParaRPr>
          </a:p>
          <a:p>
            <a:r>
              <a:rPr lang="en-US" sz="1400" i="1" dirty="0">
                <a:latin typeface="Helvetica" charset="0"/>
              </a:rPr>
              <a:t>Hendrik.Tolman@NOAA.gov</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Multi-grid technology (2007)</a:t>
            </a:r>
            <a:endParaRPr lang="en-US" dirty="0"/>
          </a:p>
        </p:txBody>
      </p:sp>
      <p:pic>
        <p:nvPicPr>
          <p:cNvPr id="3" name="Picture 5" descr="off_cwf_zo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13427"/>
            <a:ext cx="4191000" cy="277721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res_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424066"/>
            <a:ext cx="5029200" cy="37719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p:nvSpPr>
        <p:spPr bwMode="auto">
          <a:xfrm>
            <a:off x="4343400" y="5892224"/>
            <a:ext cx="5029200"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sz="1600" dirty="0">
                <a:latin typeface="Helvetica" charset="0"/>
              </a:rPr>
              <a:t>Available resolution in NCEP multi-grid model (minutes).</a:t>
            </a:r>
          </a:p>
        </p:txBody>
      </p:sp>
      <p:sp>
        <p:nvSpPr>
          <p:cNvPr id="6" name="Text Box 6"/>
          <p:cNvSpPr txBox="1">
            <a:spLocks noChangeArrowheads="1"/>
          </p:cNvSpPr>
          <p:nvPr/>
        </p:nvSpPr>
        <p:spPr bwMode="auto">
          <a:xfrm>
            <a:off x="-228600" y="4766846"/>
            <a:ext cx="50292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sz="1600" dirty="0" smtClean="0">
                <a:latin typeface="Helvetica" charset="0"/>
              </a:rPr>
              <a:t>OPC / NDFD areas / grids</a:t>
            </a:r>
            <a:endParaRPr lang="en-US" sz="1600" dirty="0">
              <a:latin typeface="Helvetica" charset="0"/>
            </a:endParaRPr>
          </a:p>
        </p:txBody>
      </p:sp>
      <p:sp>
        <p:nvSpPr>
          <p:cNvPr id="7" name="TextBox 6"/>
          <p:cNvSpPr txBox="1"/>
          <p:nvPr/>
        </p:nvSpPr>
        <p:spPr>
          <a:xfrm>
            <a:off x="761999" y="813137"/>
            <a:ext cx="7543801" cy="707886"/>
          </a:xfrm>
          <a:prstGeom prst="rect">
            <a:avLst/>
          </a:prstGeom>
          <a:noFill/>
        </p:spPr>
        <p:txBody>
          <a:bodyPr wrap="square" rtlCol="0">
            <a:spAutoFit/>
          </a:bodyPr>
          <a:lstStyle/>
          <a:p>
            <a:pPr algn="ctr"/>
            <a:r>
              <a:rPr lang="en-US" sz="2000" dirty="0" smtClean="0">
                <a:latin typeface="+mn-lt"/>
              </a:rPr>
              <a:t>Introducing two-way nested grid technology to better serve needs of the OPC / NHC and WFO forecasters.</a:t>
            </a:r>
            <a:endParaRPr lang="en-US" sz="2000" dirty="0">
              <a:latin typeface="+mn-lt"/>
            </a:endParaRPr>
          </a:p>
        </p:txBody>
      </p:sp>
    </p:spTree>
    <p:extLst>
      <p:ext uri="{BB962C8B-B14F-4D97-AF65-F5344CB8AC3E}">
        <p14:creationId xmlns:p14="http://schemas.microsoft.com/office/powerpoint/2010/main" val="6957065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dirty="0"/>
              <a:t>Multi-grid technology (2007)</a:t>
            </a:r>
          </a:p>
        </p:txBody>
      </p:sp>
      <p:pic>
        <p:nvPicPr>
          <p:cNvPr id="121861" name="Picture 5" descr="p1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990600"/>
            <a:ext cx="6858000" cy="4457700"/>
          </a:xfrm>
          <a:prstGeom prst="rect">
            <a:avLst/>
          </a:prstGeom>
          <a:noFill/>
          <a:extLst>
            <a:ext uri="{909E8E84-426E-40DD-AFC4-6F175D3DCCD1}">
              <a14:hiddenFill xmlns:a14="http://schemas.microsoft.com/office/drawing/2010/main">
                <a:solidFill>
                  <a:srgbClr val="FFFFFF"/>
                </a:solidFill>
              </a14:hiddenFill>
            </a:ext>
          </a:extLst>
        </p:spPr>
      </p:pic>
      <p:pic>
        <p:nvPicPr>
          <p:cNvPr id="121862" name="Picture 6" descr="p1m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990600"/>
            <a:ext cx="6858000" cy="4457700"/>
          </a:xfrm>
          <a:prstGeom prst="rect">
            <a:avLst/>
          </a:prstGeom>
          <a:noFill/>
          <a:extLst>
            <a:ext uri="{909E8E84-426E-40DD-AFC4-6F175D3DCCD1}">
              <a14:hiddenFill xmlns:a14="http://schemas.microsoft.com/office/drawing/2010/main">
                <a:solidFill>
                  <a:srgbClr val="FFFFFF"/>
                </a:solidFill>
              </a14:hiddenFill>
            </a:ext>
          </a:extLst>
        </p:spPr>
      </p:pic>
      <p:pic>
        <p:nvPicPr>
          <p:cNvPr id="121863" name="Picture 7" descr="p1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990600"/>
            <a:ext cx="6858000" cy="4457700"/>
          </a:xfrm>
          <a:prstGeom prst="rect">
            <a:avLst/>
          </a:prstGeom>
          <a:noFill/>
          <a:extLst>
            <a:ext uri="{909E8E84-426E-40DD-AFC4-6F175D3DCCD1}">
              <a14:hiddenFill xmlns:a14="http://schemas.microsoft.com/office/drawing/2010/main">
                <a:solidFill>
                  <a:srgbClr val="FFFFFF"/>
                </a:solidFill>
              </a14:hiddenFill>
            </a:ext>
          </a:extLst>
        </p:spPr>
      </p:pic>
      <p:pic>
        <p:nvPicPr>
          <p:cNvPr id="121864" name="Picture 8" descr="p11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990600"/>
            <a:ext cx="6858000" cy="4457700"/>
          </a:xfrm>
          <a:prstGeom prst="rect">
            <a:avLst/>
          </a:prstGeom>
          <a:noFill/>
          <a:extLst>
            <a:ext uri="{909E8E84-426E-40DD-AFC4-6F175D3DCCD1}">
              <a14:hiddenFill xmlns:a14="http://schemas.microsoft.com/office/drawing/2010/main">
                <a:solidFill>
                  <a:srgbClr val="FFFFFF"/>
                </a:solidFill>
              </a14:hiddenFill>
            </a:ext>
          </a:extLst>
        </p:spPr>
      </p:pic>
      <p:pic>
        <p:nvPicPr>
          <p:cNvPr id="121865" name="Picture 9" descr="p1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990600"/>
            <a:ext cx="6858000" cy="4457700"/>
          </a:xfrm>
          <a:prstGeom prst="rect">
            <a:avLst/>
          </a:prstGeom>
          <a:noFill/>
          <a:extLst>
            <a:ext uri="{909E8E84-426E-40DD-AFC4-6F175D3DCCD1}">
              <a14:hiddenFill xmlns:a14="http://schemas.microsoft.com/office/drawing/2010/main">
                <a:solidFill>
                  <a:srgbClr val="FFFFFF"/>
                </a:solidFill>
              </a14:hiddenFill>
            </a:ext>
          </a:extLst>
        </p:spPr>
      </p:pic>
      <p:sp>
        <p:nvSpPr>
          <p:cNvPr id="121866" name="Text Box 10"/>
          <p:cNvSpPr txBox="1">
            <a:spLocks noChangeArrowheads="1"/>
          </p:cNvSpPr>
          <p:nvPr/>
        </p:nvSpPr>
        <p:spPr bwMode="auto">
          <a:xfrm>
            <a:off x="762000" y="5372100"/>
            <a:ext cx="7620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000">
                <a:latin typeface="Helvetica" charset="0"/>
              </a:rPr>
              <a:t>Example of consistency between grids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18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186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186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186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18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r>
              <a:rPr lang="en-US" dirty="0"/>
              <a:t>Multi-grid technology (2007)</a:t>
            </a:r>
          </a:p>
        </p:txBody>
      </p:sp>
      <p:sp>
        <p:nvSpPr>
          <p:cNvPr id="131081" name="Text Box 9"/>
          <p:cNvSpPr txBox="1">
            <a:spLocks noChangeArrowheads="1"/>
          </p:cNvSpPr>
          <p:nvPr/>
        </p:nvSpPr>
        <p:spPr bwMode="auto">
          <a:xfrm>
            <a:off x="762000" y="5699125"/>
            <a:ext cx="7620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000" dirty="0">
                <a:latin typeface="Helvetica" charset="0"/>
              </a:rPr>
              <a:t>Examples of increased resolution and shallow physics</a:t>
            </a:r>
          </a:p>
        </p:txBody>
      </p:sp>
      <p:pic>
        <p:nvPicPr>
          <p:cNvPr id="131084" name="Picture 12" descr="wna_h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49680"/>
            <a:ext cx="3657600" cy="4084320"/>
          </a:xfrm>
          <a:prstGeom prst="rect">
            <a:avLst/>
          </a:prstGeom>
          <a:noFill/>
          <a:extLst>
            <a:ext uri="{909E8E84-426E-40DD-AFC4-6F175D3DCCD1}">
              <a14:hiddenFill xmlns:a14="http://schemas.microsoft.com/office/drawing/2010/main">
                <a:solidFill>
                  <a:srgbClr val="FFFFFF"/>
                </a:solidFill>
              </a14:hiddenFill>
            </a:ext>
          </a:extLst>
        </p:spPr>
      </p:pic>
      <p:pic>
        <p:nvPicPr>
          <p:cNvPr id="131085" name="Picture 13" descr="multi_Sdb_Miche_h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49680"/>
            <a:ext cx="3657600" cy="40843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anim-cook"/>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685800"/>
            <a:ext cx="3810000" cy="508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31085"/>
                                        </p:tgtEl>
                                        <p:attrNameLst>
                                          <p:attrName>style.visibility</p:attrName>
                                        </p:attrNameLst>
                                      </p:cBhvr>
                                      <p:to>
                                        <p:strVal val="visible"/>
                                      </p:to>
                                    </p:set>
                                    <p:animEffect transition="in" filter="dissolve">
                                      <p:cBhvr>
                                        <p:cTn id="7" dur="500"/>
                                        <p:tgtEl>
                                          <p:spTgt spid="131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r>
              <a:rPr lang="en-US" dirty="0"/>
              <a:t>Multi-grid technology (</a:t>
            </a:r>
            <a:r>
              <a:rPr lang="en-US" dirty="0" smtClean="0"/>
              <a:t>2010)</a:t>
            </a:r>
            <a:endParaRPr lang="en-US" dirty="0"/>
          </a:p>
        </p:txBody>
      </p:sp>
      <p:sp>
        <p:nvSpPr>
          <p:cNvPr id="193539" name="Rectangle 3"/>
          <p:cNvSpPr>
            <a:spLocks noGrp="1" noChangeArrowheads="1"/>
          </p:cNvSpPr>
          <p:nvPr>
            <p:ph type="body" sz="half" idx="2"/>
          </p:nvPr>
        </p:nvSpPr>
        <p:spPr>
          <a:xfrm>
            <a:off x="5181600" y="838200"/>
            <a:ext cx="3771900" cy="5486400"/>
          </a:xfrm>
        </p:spPr>
        <p:txBody>
          <a:bodyPr/>
          <a:lstStyle/>
          <a:p>
            <a:r>
              <a:rPr lang="en-US" sz="2000"/>
              <a:t>Igor in the multi-grid hurricane wave model:</a:t>
            </a:r>
          </a:p>
          <a:p>
            <a:pPr lvl="1"/>
            <a:r>
              <a:rPr lang="en-US" sz="1800"/>
              <a:t>7.5km coastal resolution.</a:t>
            </a:r>
          </a:p>
          <a:p>
            <a:pPr lvl="1"/>
            <a:r>
              <a:rPr lang="en-US" sz="1800"/>
              <a:t>Shallow water physics.</a:t>
            </a:r>
          </a:p>
          <a:p>
            <a:pPr lvl="1"/>
            <a:r>
              <a:rPr lang="en-US" sz="1800"/>
              <a:t>Note shadow zones behind Bahamas and Bermuda (!).</a:t>
            </a:r>
          </a:p>
          <a:p>
            <a:pPr lvl="1"/>
            <a:r>
              <a:rPr lang="en-US" sz="1800"/>
              <a:t>Wave system based wind sea and swell separation (from USACE)</a:t>
            </a:r>
          </a:p>
          <a:p>
            <a:pPr lvl="1"/>
            <a:r>
              <a:rPr lang="en-US" sz="1800"/>
              <a:t>Garden Sprinkler Effect will be more prevalent for hurricanes than for larger scale wave systems.</a:t>
            </a:r>
          </a:p>
          <a:p>
            <a:pPr lvl="2"/>
            <a:r>
              <a:rPr lang="en-US" sz="1800"/>
              <a:t>Subject of more research to solve rather than alleviate GSE.</a:t>
            </a:r>
          </a:p>
        </p:txBody>
      </p:sp>
      <p:pic>
        <p:nvPicPr>
          <p:cNvPr id="193540" name="Picture 4" descr="US_eastco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38200"/>
            <a:ext cx="4762500" cy="5448300"/>
          </a:xfrm>
          <a:prstGeom prst="rect">
            <a:avLst/>
          </a:prstGeom>
          <a:noFill/>
          <a:extLst>
            <a:ext uri="{909E8E84-426E-40DD-AFC4-6F175D3DCCD1}">
              <a14:hiddenFill xmlns:a14="http://schemas.microsoft.com/office/drawing/2010/main">
                <a:solidFill>
                  <a:srgbClr val="FFFFFF"/>
                </a:solidFill>
              </a14:hiddenFill>
            </a:ext>
          </a:extLst>
        </p:spPr>
      </p:pic>
      <p:pic>
        <p:nvPicPr>
          <p:cNvPr id="193541" name="Picture 5" descr="US_eastco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38200"/>
            <a:ext cx="4762500" cy="5448300"/>
          </a:xfrm>
          <a:prstGeom prst="rect">
            <a:avLst/>
          </a:prstGeom>
          <a:noFill/>
          <a:extLst>
            <a:ext uri="{909E8E84-426E-40DD-AFC4-6F175D3DCCD1}">
              <a14:hiddenFill xmlns:a14="http://schemas.microsoft.com/office/drawing/2010/main">
                <a:solidFill>
                  <a:srgbClr val="FFFFFF"/>
                </a:solidFill>
              </a14:hiddenFill>
            </a:ext>
          </a:extLst>
        </p:spPr>
      </p:pic>
      <p:pic>
        <p:nvPicPr>
          <p:cNvPr id="193542" name="Picture 6" descr="US_eastcoa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838200"/>
            <a:ext cx="4762500" cy="5448300"/>
          </a:xfrm>
          <a:prstGeom prst="rect">
            <a:avLst/>
          </a:prstGeom>
          <a:noFill/>
          <a:extLst>
            <a:ext uri="{909E8E84-426E-40DD-AFC4-6F175D3DCCD1}">
              <a14:hiddenFill xmlns:a14="http://schemas.microsoft.com/office/drawing/2010/main">
                <a:solidFill>
                  <a:srgbClr val="FFFFFF"/>
                </a:solidFill>
              </a14:hiddenFill>
            </a:ext>
          </a:extLst>
        </p:spPr>
      </p:pic>
      <p:pic>
        <p:nvPicPr>
          <p:cNvPr id="193543" name="Picture 7" descr="US_eastcoa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838200"/>
            <a:ext cx="4762500" cy="5448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3539">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193541"/>
                                        </p:tgtEl>
                                        <p:attrNameLst>
                                          <p:attrName>style.visibility</p:attrName>
                                        </p:attrNameLst>
                                      </p:cBhvr>
                                      <p:to>
                                        <p:strVal val="visible"/>
                                      </p:to>
                                    </p:set>
                                    <p:animEffect transition="in" filter="dissolve">
                                      <p:cBhvr>
                                        <p:cTn id="11" dur="500"/>
                                        <p:tgtEl>
                                          <p:spTgt spid="19354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193542"/>
                                        </p:tgtEl>
                                        <p:attrNameLst>
                                          <p:attrName>style.visibility</p:attrName>
                                        </p:attrNameLst>
                                      </p:cBhvr>
                                      <p:to>
                                        <p:strVal val="visible"/>
                                      </p:to>
                                    </p:set>
                                    <p:animEffect transition="in" filter="dissolve">
                                      <p:cBhvr>
                                        <p:cTn id="16" dur="500"/>
                                        <p:tgtEl>
                                          <p:spTgt spid="19354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193543"/>
                                        </p:tgtEl>
                                        <p:attrNameLst>
                                          <p:attrName>style.visibility</p:attrName>
                                        </p:attrNameLst>
                                      </p:cBhvr>
                                      <p:to>
                                        <p:strVal val="visible"/>
                                      </p:to>
                                    </p:set>
                                    <p:animEffect transition="in" filter="dissolve">
                                      <p:cBhvr>
                                        <p:cTn id="21" dur="500"/>
                                        <p:tgtEl>
                                          <p:spTgt spid="19354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193539">
                                            <p:txEl>
                                              <p:pRg st="5" end="5"/>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935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Ensembles: Sandy</a:t>
            </a:r>
            <a:endParaRPr lang="en-US" sz="32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838653"/>
            <a:ext cx="7314596" cy="5485947"/>
          </a:xfrm>
          <a:prstGeom prst="rect">
            <a:avLst/>
          </a:prstGeom>
        </p:spPr>
      </p:pic>
      <p:sp>
        <p:nvSpPr>
          <p:cNvPr id="4" name="TextBox 3"/>
          <p:cNvSpPr txBox="1"/>
          <p:nvPr/>
        </p:nvSpPr>
        <p:spPr>
          <a:xfrm>
            <a:off x="609600" y="1528465"/>
            <a:ext cx="869349" cy="461665"/>
          </a:xfrm>
          <a:prstGeom prst="rect">
            <a:avLst/>
          </a:prstGeom>
          <a:noFill/>
        </p:spPr>
        <p:txBody>
          <a:bodyPr wrap="none" rtlCol="0">
            <a:spAutoFit/>
          </a:bodyPr>
          <a:lstStyle/>
          <a:p>
            <a:r>
              <a:rPr lang="en-US" dirty="0" smtClean="0">
                <a:latin typeface="+mn-lt"/>
              </a:rPr>
              <a:t>120h</a:t>
            </a:r>
            <a:endParaRPr lang="en-US" dirty="0">
              <a:latin typeface="+mn-lt"/>
            </a:endParaRPr>
          </a:p>
        </p:txBody>
      </p:sp>
      <p:sp>
        <p:nvSpPr>
          <p:cNvPr id="5" name="TextBox 4"/>
          <p:cNvSpPr txBox="1"/>
          <p:nvPr/>
        </p:nvSpPr>
        <p:spPr>
          <a:xfrm>
            <a:off x="695186" y="3133130"/>
            <a:ext cx="698178" cy="461665"/>
          </a:xfrm>
          <a:prstGeom prst="rect">
            <a:avLst/>
          </a:prstGeom>
          <a:noFill/>
        </p:spPr>
        <p:txBody>
          <a:bodyPr wrap="none" rtlCol="0">
            <a:spAutoFit/>
          </a:bodyPr>
          <a:lstStyle/>
          <a:p>
            <a:r>
              <a:rPr lang="en-US" dirty="0" smtClean="0">
                <a:latin typeface="+mn-lt"/>
              </a:rPr>
              <a:t>72h</a:t>
            </a:r>
            <a:endParaRPr lang="en-US" dirty="0">
              <a:latin typeface="+mn-lt"/>
            </a:endParaRPr>
          </a:p>
        </p:txBody>
      </p:sp>
      <p:sp>
        <p:nvSpPr>
          <p:cNvPr id="6" name="TextBox 5"/>
          <p:cNvSpPr txBox="1"/>
          <p:nvPr/>
        </p:nvSpPr>
        <p:spPr>
          <a:xfrm>
            <a:off x="695186" y="4733330"/>
            <a:ext cx="698178" cy="461665"/>
          </a:xfrm>
          <a:prstGeom prst="rect">
            <a:avLst/>
          </a:prstGeom>
          <a:noFill/>
        </p:spPr>
        <p:txBody>
          <a:bodyPr wrap="none" rtlCol="0">
            <a:spAutoFit/>
          </a:bodyPr>
          <a:lstStyle/>
          <a:p>
            <a:r>
              <a:rPr lang="en-US" dirty="0" smtClean="0">
                <a:latin typeface="+mn-lt"/>
              </a:rPr>
              <a:t>24h</a:t>
            </a:r>
            <a:endParaRPr lang="en-US" dirty="0">
              <a:latin typeface="+mn-lt"/>
            </a:endParaRPr>
          </a:p>
        </p:txBody>
      </p:sp>
      <p:sp>
        <p:nvSpPr>
          <p:cNvPr id="7" name="TextBox 6"/>
          <p:cNvSpPr txBox="1"/>
          <p:nvPr/>
        </p:nvSpPr>
        <p:spPr>
          <a:xfrm>
            <a:off x="7750637" y="1524000"/>
            <a:ext cx="698178" cy="461665"/>
          </a:xfrm>
          <a:prstGeom prst="rect">
            <a:avLst/>
          </a:prstGeom>
          <a:noFill/>
        </p:spPr>
        <p:txBody>
          <a:bodyPr wrap="none" rtlCol="0">
            <a:spAutoFit/>
          </a:bodyPr>
          <a:lstStyle/>
          <a:p>
            <a:r>
              <a:rPr lang="en-US" dirty="0" smtClean="0">
                <a:latin typeface="+mn-lt"/>
              </a:rPr>
              <a:t>96h</a:t>
            </a:r>
            <a:endParaRPr lang="en-US" dirty="0">
              <a:latin typeface="+mn-lt"/>
            </a:endParaRPr>
          </a:p>
        </p:txBody>
      </p:sp>
      <p:sp>
        <p:nvSpPr>
          <p:cNvPr id="8" name="TextBox 7"/>
          <p:cNvSpPr txBox="1"/>
          <p:nvPr/>
        </p:nvSpPr>
        <p:spPr>
          <a:xfrm>
            <a:off x="7750637" y="3128665"/>
            <a:ext cx="698178" cy="461665"/>
          </a:xfrm>
          <a:prstGeom prst="rect">
            <a:avLst/>
          </a:prstGeom>
          <a:noFill/>
        </p:spPr>
        <p:txBody>
          <a:bodyPr wrap="none" rtlCol="0">
            <a:spAutoFit/>
          </a:bodyPr>
          <a:lstStyle/>
          <a:p>
            <a:r>
              <a:rPr lang="en-US" dirty="0" smtClean="0">
                <a:latin typeface="+mn-lt"/>
              </a:rPr>
              <a:t>48h</a:t>
            </a:r>
            <a:endParaRPr lang="en-US" dirty="0">
              <a:latin typeface="+mn-lt"/>
            </a:endParaRPr>
          </a:p>
        </p:txBody>
      </p:sp>
      <p:sp>
        <p:nvSpPr>
          <p:cNvPr id="9" name="TextBox 8"/>
          <p:cNvSpPr txBox="1"/>
          <p:nvPr/>
        </p:nvSpPr>
        <p:spPr>
          <a:xfrm>
            <a:off x="7836222" y="4728865"/>
            <a:ext cx="527007" cy="461665"/>
          </a:xfrm>
          <a:prstGeom prst="rect">
            <a:avLst/>
          </a:prstGeom>
          <a:noFill/>
        </p:spPr>
        <p:txBody>
          <a:bodyPr wrap="none" rtlCol="0">
            <a:spAutoFit/>
          </a:bodyPr>
          <a:lstStyle/>
          <a:p>
            <a:r>
              <a:rPr lang="en-US" dirty="0" smtClean="0">
                <a:latin typeface="+mn-lt"/>
              </a:rPr>
              <a:t>0h</a:t>
            </a:r>
            <a:endParaRPr lang="en-US" dirty="0">
              <a:latin typeface="+mn-lt"/>
            </a:endParaRPr>
          </a:p>
        </p:txBody>
      </p:sp>
    </p:spTree>
    <p:extLst>
      <p:ext uri="{BB962C8B-B14F-4D97-AF65-F5344CB8AC3E}">
        <p14:creationId xmlns:p14="http://schemas.microsoft.com/office/powerpoint/2010/main" val="27978037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14400"/>
            <a:ext cx="6154738" cy="3124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59" name="Rectangle 2"/>
          <p:cNvSpPr txBox="1">
            <a:spLocks noChangeArrowheads="1"/>
          </p:cNvSpPr>
          <p:nvPr/>
        </p:nvSpPr>
        <p:spPr bwMode="auto">
          <a:xfrm>
            <a:off x="161925" y="4191000"/>
            <a:ext cx="39624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0000"/>
              </a:lnSpc>
              <a:spcAft>
                <a:spcPts val="600"/>
              </a:spcAft>
              <a:buFont typeface="Arial" charset="0"/>
              <a:buChar char="•"/>
            </a:pPr>
            <a:r>
              <a:rPr lang="en-US" dirty="0" smtClean="0">
                <a:solidFill>
                  <a:srgbClr val="003366"/>
                </a:solidFill>
                <a:latin typeface="Calibri" pitchFamily="34" charset="0"/>
              </a:rPr>
              <a:t>Alpha testing at all SR WFOs, NHC/TAFB, select WC and EC WFOs</a:t>
            </a:r>
            <a:endParaRPr lang="en-US" dirty="0">
              <a:solidFill>
                <a:srgbClr val="003366"/>
              </a:solidFill>
              <a:latin typeface="Calibri" pitchFamily="34" charset="0"/>
            </a:endParaRPr>
          </a:p>
          <a:p>
            <a:pPr eaLnBrk="1" hangingPunct="1">
              <a:lnSpc>
                <a:spcPct val="80000"/>
              </a:lnSpc>
              <a:spcAft>
                <a:spcPts val="600"/>
              </a:spcAft>
              <a:buFont typeface="Arial" charset="0"/>
              <a:buChar char="•"/>
            </a:pPr>
            <a:r>
              <a:rPr lang="en-US" dirty="0">
                <a:solidFill>
                  <a:srgbClr val="003366"/>
                </a:solidFill>
                <a:latin typeface="Calibri" pitchFamily="34" charset="0"/>
              </a:rPr>
              <a:t>1 arc-min grid, nesting down to 500 m</a:t>
            </a:r>
          </a:p>
          <a:p>
            <a:pPr eaLnBrk="1" hangingPunct="1">
              <a:lnSpc>
                <a:spcPct val="80000"/>
              </a:lnSpc>
              <a:spcAft>
                <a:spcPts val="600"/>
              </a:spcAft>
              <a:buFont typeface="Arial" charset="0"/>
              <a:buChar char="•"/>
            </a:pPr>
            <a:r>
              <a:rPr lang="en-US" dirty="0">
                <a:solidFill>
                  <a:srgbClr val="003366"/>
                </a:solidFill>
                <a:latin typeface="Calibri" pitchFamily="34" charset="0"/>
              </a:rPr>
              <a:t>90 h forecast, 3 </a:t>
            </a:r>
            <a:r>
              <a:rPr lang="en-US" dirty="0" smtClean="0">
                <a:solidFill>
                  <a:srgbClr val="003366"/>
                </a:solidFill>
                <a:latin typeface="Calibri" pitchFamily="34" charset="0"/>
              </a:rPr>
              <a:t>hourly</a:t>
            </a:r>
            <a:endParaRPr lang="en-US" dirty="0">
              <a:solidFill>
                <a:srgbClr val="003366"/>
              </a:solidFill>
              <a:latin typeface="Calibri" pitchFamily="34" charset="0"/>
            </a:endParaRPr>
          </a:p>
        </p:txBody>
      </p:sp>
      <p:sp>
        <p:nvSpPr>
          <p:cNvPr id="19461" name="Rectangle 2"/>
          <p:cNvSpPr txBox="1">
            <a:spLocks noChangeArrowheads="1"/>
          </p:cNvSpPr>
          <p:nvPr/>
        </p:nvSpPr>
        <p:spPr bwMode="auto">
          <a:xfrm>
            <a:off x="7162800" y="1651000"/>
            <a:ext cx="18145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0000"/>
              </a:lnSpc>
              <a:spcAft>
                <a:spcPts val="600"/>
              </a:spcAft>
            </a:pPr>
            <a:r>
              <a:rPr lang="en-US" sz="3200" dirty="0">
                <a:solidFill>
                  <a:srgbClr val="003366"/>
                </a:solidFill>
                <a:latin typeface="Calibri" pitchFamily="34" charset="0"/>
              </a:rPr>
              <a:t>WFO MFL</a:t>
            </a:r>
          </a:p>
        </p:txBody>
      </p:sp>
      <p:pic>
        <p:nvPicPr>
          <p:cNvPr id="1946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24325" y="2146300"/>
            <a:ext cx="4775200" cy="3581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2895600" y="76200"/>
            <a:ext cx="6172200" cy="457200"/>
          </a:xfrm>
        </p:spPr>
        <p:txBody>
          <a:bodyPr/>
          <a:lstStyle/>
          <a:p>
            <a:r>
              <a:rPr lang="en-US" dirty="0" smtClean="0"/>
              <a:t>20now: Nearshore Wave Prediction System</a:t>
            </a:r>
            <a:endParaRPr lang="en-US" dirty="0"/>
          </a:p>
        </p:txBody>
      </p:sp>
    </p:spTree>
    <p:extLst>
      <p:ext uri="{BB962C8B-B14F-4D97-AF65-F5344CB8AC3E}">
        <p14:creationId xmlns:p14="http://schemas.microsoft.com/office/powerpoint/2010/main" val="18634358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Near Future: global system</a:t>
            </a:r>
            <a:endParaRPr lang="en-US" dirty="0"/>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2009"/>
          <a:stretch/>
        </p:blipFill>
        <p:spPr bwMode="auto">
          <a:xfrm>
            <a:off x="412226" y="1828800"/>
            <a:ext cx="3854974" cy="22860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349" t="11327" r="10229" b="17771"/>
          <a:stretch/>
        </p:blipFill>
        <p:spPr>
          <a:xfrm>
            <a:off x="5050444" y="3124200"/>
            <a:ext cx="3864956" cy="2286000"/>
          </a:xfrm>
          <a:prstGeom prst="rect">
            <a:avLst/>
          </a:prstGeom>
          <a:ln w="12700">
            <a:solidFill>
              <a:schemeClr val="tx1"/>
            </a:solidFill>
          </a:ln>
        </p:spPr>
      </p:pic>
      <p:sp>
        <p:nvSpPr>
          <p:cNvPr id="6" name="Rectangle 7"/>
          <p:cNvSpPr>
            <a:spLocks noChangeArrowheads="1"/>
          </p:cNvSpPr>
          <p:nvPr/>
        </p:nvSpPr>
        <p:spPr bwMode="auto">
          <a:xfrm>
            <a:off x="5089888" y="5410200"/>
            <a:ext cx="3429000" cy="1066800"/>
          </a:xfrm>
          <a:prstGeom prst="rect">
            <a:avLst/>
          </a:prstGeom>
          <a:noFill/>
          <a:ln w="9525">
            <a:noFill/>
            <a:miter lim="800000"/>
            <a:headEnd/>
            <a:tailEnd/>
          </a:ln>
          <a:effectLst/>
        </p:spPr>
        <p:txBody>
          <a:bodyPr/>
          <a:lstStyle/>
          <a:p>
            <a:pPr algn="ctr" fontAlgn="base">
              <a:lnSpc>
                <a:spcPct val="85000"/>
              </a:lnSpc>
              <a:spcBef>
                <a:spcPct val="0"/>
              </a:spcBef>
              <a:defRPr/>
            </a:pPr>
            <a:r>
              <a:rPr lang="en-US" sz="2000" dirty="0" smtClean="0">
                <a:solidFill>
                  <a:schemeClr val="tx2"/>
                </a:solidFill>
                <a:latin typeface="Calibri" pitchFamily="34" charset="0"/>
              </a:rPr>
              <a:t>Resolution: 0.25 </a:t>
            </a:r>
            <a:r>
              <a:rPr lang="en-US" sz="2000" dirty="0" err="1" smtClean="0">
                <a:solidFill>
                  <a:schemeClr val="tx2"/>
                </a:solidFill>
                <a:latin typeface="Calibri" pitchFamily="34" charset="0"/>
              </a:rPr>
              <a:t>deg</a:t>
            </a:r>
            <a:r>
              <a:rPr lang="en-US" sz="2000" dirty="0" smtClean="0">
                <a:solidFill>
                  <a:schemeClr val="tx2"/>
                </a:solidFill>
                <a:latin typeface="Calibri" pitchFamily="34" charset="0"/>
              </a:rPr>
              <a:t> (offshore) to ~2 km (</a:t>
            </a:r>
            <a:r>
              <a:rPr lang="en-US" sz="2000" dirty="0" err="1" smtClean="0">
                <a:solidFill>
                  <a:schemeClr val="tx2"/>
                </a:solidFill>
                <a:latin typeface="Calibri" pitchFamily="34" charset="0"/>
              </a:rPr>
              <a:t>nearshore</a:t>
            </a:r>
            <a:r>
              <a:rPr lang="en-US" sz="2000" dirty="0" smtClean="0">
                <a:solidFill>
                  <a:schemeClr val="tx2"/>
                </a:solidFill>
                <a:latin typeface="Calibri" pitchFamily="34" charset="0"/>
              </a:rPr>
              <a:t>)</a:t>
            </a:r>
          </a:p>
          <a:p>
            <a:pPr algn="ctr" fontAlgn="base">
              <a:lnSpc>
                <a:spcPct val="85000"/>
              </a:lnSpc>
              <a:spcBef>
                <a:spcPct val="0"/>
              </a:spcBef>
              <a:spcAft>
                <a:spcPts val="900"/>
              </a:spcAft>
              <a:defRPr/>
            </a:pPr>
            <a:r>
              <a:rPr lang="en-US" sz="2000" dirty="0" smtClean="0">
                <a:solidFill>
                  <a:schemeClr val="tx2"/>
                </a:solidFill>
                <a:latin typeface="Calibri" pitchFamily="34" charset="0"/>
              </a:rPr>
              <a:t>Replaces </a:t>
            </a:r>
            <a:r>
              <a:rPr lang="en-US" sz="2000" dirty="0">
                <a:solidFill>
                  <a:schemeClr val="tx2"/>
                </a:solidFill>
                <a:latin typeface="Calibri" pitchFamily="34" charset="0"/>
              </a:rPr>
              <a:t>4 and 10 arc-min regular </a:t>
            </a:r>
            <a:r>
              <a:rPr lang="en-US" sz="2000" dirty="0" smtClean="0">
                <a:solidFill>
                  <a:schemeClr val="tx2"/>
                </a:solidFill>
                <a:latin typeface="Calibri" pitchFamily="34" charset="0"/>
              </a:rPr>
              <a:t>grids</a:t>
            </a:r>
          </a:p>
        </p:txBody>
      </p:sp>
      <p:sp>
        <p:nvSpPr>
          <p:cNvPr id="7" name="Rectangle 7"/>
          <p:cNvSpPr>
            <a:spLocks noChangeArrowheads="1"/>
          </p:cNvSpPr>
          <p:nvPr/>
        </p:nvSpPr>
        <p:spPr bwMode="auto">
          <a:xfrm>
            <a:off x="762000" y="4114800"/>
            <a:ext cx="3429000" cy="685800"/>
          </a:xfrm>
          <a:prstGeom prst="rect">
            <a:avLst/>
          </a:prstGeom>
          <a:noFill/>
          <a:ln w="9525">
            <a:noFill/>
            <a:miter lim="800000"/>
            <a:headEnd/>
            <a:tailEnd/>
          </a:ln>
          <a:effectLst/>
        </p:spPr>
        <p:txBody>
          <a:bodyPr/>
          <a:lstStyle/>
          <a:p>
            <a:pPr algn="ctr" fontAlgn="base">
              <a:lnSpc>
                <a:spcPct val="85000"/>
              </a:lnSpc>
              <a:spcBef>
                <a:spcPct val="0"/>
              </a:spcBef>
              <a:defRPr/>
            </a:pPr>
            <a:r>
              <a:rPr lang="en-US" sz="2000" dirty="0" smtClean="0">
                <a:solidFill>
                  <a:schemeClr val="tx2"/>
                </a:solidFill>
                <a:latin typeface="Calibri" pitchFamily="34" charset="0"/>
              </a:rPr>
              <a:t>Resolution: 4 arc-min (coastal) and 10 arc-min (regional) grids</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609600"/>
            <a:ext cx="3200400" cy="2400300"/>
          </a:xfrm>
          <a:prstGeom prst="rect">
            <a:avLst/>
          </a:prstGeom>
        </p:spPr>
      </p:pic>
      <p:sp>
        <p:nvSpPr>
          <p:cNvPr id="8" name="Right Arrow 7"/>
          <p:cNvSpPr/>
          <p:nvPr/>
        </p:nvSpPr>
        <p:spPr bwMode="auto">
          <a:xfrm rot="20395248">
            <a:off x="4389909" y="1987830"/>
            <a:ext cx="991112" cy="44640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a typeface="ＭＳ Ｐゴシック" charset="0"/>
            </a:endParaRPr>
          </a:p>
        </p:txBody>
      </p:sp>
      <p:sp>
        <p:nvSpPr>
          <p:cNvPr id="10" name="Right Arrow 9"/>
          <p:cNvSpPr/>
          <p:nvPr/>
        </p:nvSpPr>
        <p:spPr bwMode="auto">
          <a:xfrm rot="978484">
            <a:off x="4448779" y="2673630"/>
            <a:ext cx="991112" cy="44640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a typeface="ＭＳ Ｐゴシック" charset="0"/>
            </a:endParaRPr>
          </a:p>
        </p:txBody>
      </p:sp>
      <p:sp>
        <p:nvSpPr>
          <p:cNvPr id="11" name="TextBox 10"/>
          <p:cNvSpPr txBox="1"/>
          <p:nvPr/>
        </p:nvSpPr>
        <p:spPr>
          <a:xfrm>
            <a:off x="2438400" y="838200"/>
            <a:ext cx="3124200" cy="707886"/>
          </a:xfrm>
          <a:prstGeom prst="rect">
            <a:avLst/>
          </a:prstGeom>
          <a:noFill/>
        </p:spPr>
        <p:txBody>
          <a:bodyPr wrap="square" rtlCol="0">
            <a:spAutoFit/>
          </a:bodyPr>
          <a:lstStyle/>
          <a:p>
            <a:r>
              <a:rPr lang="en-US" sz="2000" dirty="0" smtClean="0">
                <a:latin typeface="+mn-lt"/>
              </a:rPr>
              <a:t>Curvilinear Arctic grid to replace regular Arctic grid</a:t>
            </a:r>
            <a:endParaRPr lang="en-US" sz="2000" dirty="0">
              <a:latin typeface="+mn-lt"/>
            </a:endParaRPr>
          </a:p>
        </p:txBody>
      </p:sp>
    </p:spTree>
    <p:extLst>
      <p:ext uri="{BB962C8B-B14F-4D97-AF65-F5344CB8AC3E}">
        <p14:creationId xmlns:p14="http://schemas.microsoft.com/office/powerpoint/2010/main" val="11972890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Near Future: </a:t>
            </a:r>
            <a:r>
              <a:rPr lang="en-US" dirty="0" smtClean="0"/>
              <a:t>unstructured grids</a:t>
            </a:r>
            <a:endParaRPr lang="en-US" dirty="0"/>
          </a:p>
        </p:txBody>
      </p:sp>
      <p:sp>
        <p:nvSpPr>
          <p:cNvPr id="5" name="Rectangle 4"/>
          <p:cNvSpPr/>
          <p:nvPr/>
        </p:nvSpPr>
        <p:spPr bwMode="auto">
          <a:xfrm>
            <a:off x="228600" y="838200"/>
            <a:ext cx="4343400" cy="4284974"/>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6" name="Content Placeholder 25" descr="EC2001_ALL.jpg"/>
          <p:cNvPicPr>
            <a:picLocks noChangeAspect="1"/>
          </p:cNvPicPr>
          <p:nvPr/>
        </p:nvPicPr>
        <p:blipFill>
          <a:blip r:embed="rId2">
            <a:extLst>
              <a:ext uri="{28A0092B-C50C-407E-A947-70E740481C1C}">
                <a14:useLocalDpi xmlns:a14="http://schemas.microsoft.com/office/drawing/2010/main" val="0"/>
              </a:ext>
            </a:extLst>
          </a:blip>
          <a:srcRect l="5283" r="6676"/>
          <a:stretch>
            <a:fillRect/>
          </a:stretch>
        </p:blipFill>
        <p:spPr bwMode="auto">
          <a:xfrm>
            <a:off x="457200" y="1084433"/>
            <a:ext cx="3886200" cy="3792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
        <p:nvSpPr>
          <p:cNvPr id="7" name="Rectangle 6"/>
          <p:cNvSpPr/>
          <p:nvPr/>
        </p:nvSpPr>
        <p:spPr bwMode="auto">
          <a:xfrm>
            <a:off x="621792" y="1219200"/>
            <a:ext cx="3581400" cy="3581400"/>
          </a:xfrm>
          <a:prstGeom prst="rect">
            <a:avLst/>
          </a:prstGeom>
          <a:no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7920" y="838200"/>
            <a:ext cx="4243729" cy="4284974"/>
          </a:xfrm>
          <a:prstGeom prst="rect">
            <a:avLst/>
          </a:prstGeom>
          <a:ln w="9525">
            <a:solidFill>
              <a:schemeClr val="tx2"/>
            </a:solidFill>
          </a:ln>
        </p:spPr>
      </p:pic>
      <p:sp>
        <p:nvSpPr>
          <p:cNvPr id="9" name="TextBox 8"/>
          <p:cNvSpPr txBox="1"/>
          <p:nvPr/>
        </p:nvSpPr>
        <p:spPr>
          <a:xfrm>
            <a:off x="838200" y="1371600"/>
            <a:ext cx="1295400" cy="646331"/>
          </a:xfrm>
          <a:prstGeom prst="rect">
            <a:avLst/>
          </a:prstGeom>
          <a:noFill/>
        </p:spPr>
        <p:txBody>
          <a:bodyPr wrap="square" rtlCol="0">
            <a:spAutoFit/>
          </a:bodyPr>
          <a:lstStyle/>
          <a:p>
            <a:r>
              <a:rPr lang="en-US" b="1" dirty="0" smtClean="0"/>
              <a:t>EC2001 mesh</a:t>
            </a:r>
            <a:endParaRPr lang="en-US" b="1" dirty="0"/>
          </a:p>
        </p:txBody>
      </p:sp>
      <p:sp>
        <p:nvSpPr>
          <p:cNvPr id="10" name="TextBox 9"/>
          <p:cNvSpPr txBox="1"/>
          <p:nvPr/>
        </p:nvSpPr>
        <p:spPr>
          <a:xfrm>
            <a:off x="761999" y="5334000"/>
            <a:ext cx="7543801" cy="1015663"/>
          </a:xfrm>
          <a:prstGeom prst="rect">
            <a:avLst/>
          </a:prstGeom>
          <a:noFill/>
        </p:spPr>
        <p:txBody>
          <a:bodyPr wrap="square" rtlCol="0">
            <a:spAutoFit/>
          </a:bodyPr>
          <a:lstStyle/>
          <a:p>
            <a:pPr algn="ctr"/>
            <a:r>
              <a:rPr lang="en-US" sz="2000" dirty="0" smtClean="0">
                <a:latin typeface="+mn-lt"/>
              </a:rPr>
              <a:t>Going to unstructured grids for the coast:</a:t>
            </a:r>
          </a:p>
          <a:p>
            <a:pPr algn="ctr"/>
            <a:r>
              <a:rPr lang="en-US" sz="2000" dirty="0" smtClean="0">
                <a:latin typeface="+mn-lt"/>
              </a:rPr>
              <a:t>Jump from 7.5km </a:t>
            </a:r>
            <a:r>
              <a:rPr lang="en-US" sz="2000" dirty="0" smtClean="0">
                <a:latin typeface="+mn-lt"/>
                <a:sym typeface="Wingdings"/>
              </a:rPr>
              <a:t> 2km resolution on the coast.</a:t>
            </a:r>
          </a:p>
          <a:p>
            <a:pPr algn="ctr"/>
            <a:r>
              <a:rPr lang="en-US" sz="2000" dirty="0" smtClean="0">
                <a:latin typeface="+mn-lt"/>
                <a:sym typeface="Wingdings"/>
              </a:rPr>
              <a:t>Coupling to “storm” surge ……</a:t>
            </a:r>
            <a:endParaRPr lang="en-US" sz="2000" dirty="0">
              <a:latin typeface="+mn-lt"/>
            </a:endParaRPr>
          </a:p>
        </p:txBody>
      </p:sp>
    </p:spTree>
    <p:extLst>
      <p:ext uri="{BB962C8B-B14F-4D97-AF65-F5344CB8AC3E}">
        <p14:creationId xmlns:p14="http://schemas.microsoft.com/office/powerpoint/2010/main" val="2691093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ani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6200"/>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192515" name="Rectangle 3"/>
          <p:cNvSpPr>
            <a:spLocks noGrp="1" noChangeArrowheads="1"/>
          </p:cNvSpPr>
          <p:nvPr>
            <p:ph type="title"/>
          </p:nvPr>
        </p:nvSpPr>
        <p:spPr/>
        <p:txBody>
          <a:bodyPr/>
          <a:lstStyle/>
          <a:p>
            <a:r>
              <a:rPr lang="en-US" dirty="0" smtClean="0"/>
              <a:t>Future</a:t>
            </a:r>
            <a:r>
              <a:rPr lang="en-US" dirty="0"/>
              <a:t>: </a:t>
            </a:r>
            <a:r>
              <a:rPr lang="en-US" dirty="0" smtClean="0"/>
              <a:t>coupling</a:t>
            </a:r>
            <a:endParaRPr lang="en-US" dirty="0"/>
          </a:p>
        </p:txBody>
      </p:sp>
      <p:sp>
        <p:nvSpPr>
          <p:cNvPr id="5" name="TextBox 4"/>
          <p:cNvSpPr txBox="1"/>
          <p:nvPr/>
        </p:nvSpPr>
        <p:spPr>
          <a:xfrm>
            <a:off x="761999" y="5105400"/>
            <a:ext cx="7543801" cy="707886"/>
          </a:xfrm>
          <a:prstGeom prst="rect">
            <a:avLst/>
          </a:prstGeom>
          <a:noFill/>
        </p:spPr>
        <p:txBody>
          <a:bodyPr wrap="square" rtlCol="0">
            <a:spAutoFit/>
          </a:bodyPr>
          <a:lstStyle/>
          <a:p>
            <a:pPr algn="ctr"/>
            <a:r>
              <a:rPr lang="en-US" sz="2000" dirty="0" smtClean="0">
                <a:latin typeface="+mn-lt"/>
              </a:rPr>
              <a:t>Hurricane Gustav example of coupling wave and surge:</a:t>
            </a:r>
          </a:p>
          <a:p>
            <a:pPr algn="ctr"/>
            <a:r>
              <a:rPr lang="en-US" sz="2000" dirty="0" smtClean="0">
                <a:latin typeface="+mn-lt"/>
              </a:rPr>
              <a:t>Where the water meets the people ….. </a:t>
            </a:r>
            <a:endParaRPr lang="en-US" sz="2000" dirty="0">
              <a:latin typeface="+mn-l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WordArt 2"/>
          <p:cNvSpPr>
            <a:spLocks noChangeArrowheads="1" noChangeShapeType="1" noTextEdit="1"/>
          </p:cNvSpPr>
          <p:nvPr/>
        </p:nvSpPr>
        <p:spPr bwMode="auto">
          <a:xfrm>
            <a:off x="2209800" y="1828800"/>
            <a:ext cx="5257800" cy="3429000"/>
          </a:xfrm>
          <a:prstGeom prst="rect">
            <a:avLst/>
          </a:prstGeom>
          <a:extLst>
            <a:ext uri="{AF507438-7753-43E0-B8FC-AC1667EBCBE1}">
              <a14:hiddenEffects xmlns:a14="http://schemas.microsoft.com/office/drawing/2010/main">
                <a:effectLst/>
              </a14:hiddenEffects>
            </a:ext>
          </a:extLst>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r>
              <a:rPr lang="en-US" sz="3600" kern="10" dirty="0" smtClean="0">
                <a:ln w="9525">
                  <a:round/>
                  <a:headEnd/>
                  <a:tailEnd/>
                </a:ln>
                <a:gradFill rotWithShape="0">
                  <a:gsLst>
                    <a:gs pos="0">
                      <a:schemeClr val="folHlink"/>
                    </a:gs>
                    <a:gs pos="50000">
                      <a:srgbClr val="FFFFFF"/>
                    </a:gs>
                    <a:gs pos="100000">
                      <a:schemeClr val="folHlink"/>
                    </a:gs>
                  </a:gsLst>
                  <a:lin ang="2700000" scaled="1"/>
                </a:gradFill>
                <a:latin typeface="Impact"/>
                <a:ea typeface="Impact"/>
                <a:cs typeface="Impact"/>
              </a:rPr>
              <a:t>Thank you !</a:t>
            </a:r>
            <a:endParaRPr lang="en-US" sz="3600" kern="10" dirty="0">
              <a:ln w="9525">
                <a:round/>
                <a:headEnd/>
                <a:tailEnd/>
              </a:ln>
              <a:gradFill rotWithShape="0">
                <a:gsLst>
                  <a:gs pos="0">
                    <a:schemeClr val="folHlink"/>
                  </a:gs>
                  <a:gs pos="50000">
                    <a:srgbClr val="FFFFFF"/>
                  </a:gs>
                  <a:gs pos="100000">
                    <a:schemeClr val="folHlink"/>
                  </a:gs>
                </a:gsLst>
                <a:lin ang="2700000" scaled="1"/>
              </a:gradFill>
              <a:latin typeface="Impact"/>
              <a:ea typeface="Impact"/>
              <a:cs typeface="Impac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6"/>
          <p:cNvSpPr>
            <a:spLocks noGrp="1" noChangeArrowheads="1"/>
          </p:cNvSpPr>
          <p:nvPr>
            <p:ph type="title"/>
          </p:nvPr>
        </p:nvSpPr>
        <p:spPr/>
        <p:txBody>
          <a:bodyPr/>
          <a:lstStyle/>
          <a:p>
            <a:r>
              <a:rPr lang="en-US" dirty="0" smtClean="0"/>
              <a:t>The start</a:t>
            </a:r>
            <a:endParaRPr lang="en-US" dirty="0"/>
          </a:p>
        </p:txBody>
      </p:sp>
      <p:sp>
        <p:nvSpPr>
          <p:cNvPr id="23559" name="Rectangle 7"/>
          <p:cNvSpPr>
            <a:spLocks noGrp="1" noChangeArrowheads="1"/>
          </p:cNvSpPr>
          <p:nvPr>
            <p:ph idx="1"/>
          </p:nvPr>
        </p:nvSpPr>
        <p:spPr/>
        <p:txBody>
          <a:bodyPr/>
          <a:lstStyle/>
          <a:p>
            <a:r>
              <a:rPr lang="en-US" dirty="0" smtClean="0"/>
              <a:t>Generally, predictions of wave conditions for D-Day (June 1944) are considered the first attempt at operational wave forecasting.</a:t>
            </a:r>
          </a:p>
          <a:p>
            <a:pPr lvl="1"/>
            <a:r>
              <a:rPr lang="en-US" dirty="0" smtClean="0"/>
              <a:t>Mulberry harbors of Gold Beach June 1944.</a:t>
            </a:r>
            <a:endParaRPr lang="en-US" dirty="0"/>
          </a:p>
        </p:txBody>
      </p:sp>
      <p:pic>
        <p:nvPicPr>
          <p:cNvPr id="23561" name="Picture 9" descr="300px-Mulberry_at_port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743200"/>
            <a:ext cx="3581400" cy="2649538"/>
          </a:xfrm>
          <a:prstGeom prst="rect">
            <a:avLst/>
          </a:prstGeom>
          <a:noFill/>
          <a:extLst>
            <a:ext uri="{909E8E84-426E-40DD-AFC4-6F175D3DCCD1}">
              <a14:hiddenFill xmlns:a14="http://schemas.microsoft.com/office/drawing/2010/main">
                <a:solidFill>
                  <a:srgbClr val="FFFFFF"/>
                </a:solidFill>
              </a14:hiddenFill>
            </a:ext>
          </a:extLst>
        </p:spPr>
      </p:pic>
      <p:pic>
        <p:nvPicPr>
          <p:cNvPr id="23562" name="Picture 10" descr="mulbe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3124200"/>
            <a:ext cx="2895600" cy="2322513"/>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mulber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3890962"/>
            <a:ext cx="3352800" cy="23574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3561"/>
                                        </p:tgtEl>
                                        <p:attrNameLst>
                                          <p:attrName>style.visibility</p:attrName>
                                        </p:attrNameLst>
                                      </p:cBhvr>
                                      <p:to>
                                        <p:strVal val="visible"/>
                                      </p:to>
                                    </p:set>
                                    <p:animEffect transition="in" filter="dissolve">
                                      <p:cBhvr>
                                        <p:cTn id="7" dur="2500"/>
                                        <p:tgtEl>
                                          <p:spTgt spid="23561"/>
                                        </p:tgtEl>
                                      </p:cBhvr>
                                    </p:animEffect>
                                  </p:childTnLst>
                                </p:cTn>
                              </p:par>
                            </p:childTnLst>
                          </p:cTn>
                        </p:par>
                        <p:par>
                          <p:cTn id="8" fill="hold" nodeType="withGroup">
                            <p:stCondLst>
                              <p:cond delay="2500"/>
                            </p:stCondLst>
                            <p:childTnLst>
                              <p:par>
                                <p:cTn id="9" presetID="9" presetClass="entr" presetSubtype="0" fill="hold" nodeType="afterEffect">
                                  <p:stCondLst>
                                    <p:cond delay="0"/>
                                  </p:stCondLst>
                                  <p:childTnLst>
                                    <p:set>
                                      <p:cBhvr>
                                        <p:cTn id="10" dur="1" fill="hold">
                                          <p:stCondLst>
                                            <p:cond delay="0"/>
                                          </p:stCondLst>
                                        </p:cTn>
                                        <p:tgtEl>
                                          <p:spTgt spid="23562"/>
                                        </p:tgtEl>
                                        <p:attrNameLst>
                                          <p:attrName>style.visibility</p:attrName>
                                        </p:attrNameLst>
                                      </p:cBhvr>
                                      <p:to>
                                        <p:strVal val="visible"/>
                                      </p:to>
                                    </p:set>
                                    <p:animEffect transition="in" filter="dissolve">
                                      <p:cBhvr>
                                        <p:cTn id="11" dur="2500"/>
                                        <p:tgtEl>
                                          <p:spTgt spid="23562"/>
                                        </p:tgtEl>
                                      </p:cBhvr>
                                    </p:animEffect>
                                  </p:childTnLst>
                                </p:cTn>
                              </p:par>
                            </p:childTnLst>
                          </p:cTn>
                        </p:par>
                        <p:par>
                          <p:cTn id="12" fill="hold" nodeType="withGroup">
                            <p:stCondLst>
                              <p:cond delay="5000"/>
                            </p:stCondLst>
                            <p:childTnLst>
                              <p:par>
                                <p:cTn id="13" presetID="9" presetClass="entr" presetSubtype="0" fill="hold" nodeType="afterEffect">
                                  <p:stCondLst>
                                    <p:cond delay="0"/>
                                  </p:stCondLst>
                                  <p:childTnLst>
                                    <p:set>
                                      <p:cBhvr>
                                        <p:cTn id="14" dur="1" fill="hold">
                                          <p:stCondLst>
                                            <p:cond delay="0"/>
                                          </p:stCondLst>
                                        </p:cTn>
                                        <p:tgtEl>
                                          <p:spTgt spid="23560"/>
                                        </p:tgtEl>
                                        <p:attrNameLst>
                                          <p:attrName>style.visibility</p:attrName>
                                        </p:attrNameLst>
                                      </p:cBhvr>
                                      <p:to>
                                        <p:strVal val="visible"/>
                                      </p:to>
                                    </p:set>
                                    <p:animEffect transition="in" filter="dissolve">
                                      <p:cBhvr>
                                        <p:cTn id="15" dur="2500"/>
                                        <p:tgtEl>
                                          <p:spTgt spid="23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dirty="0"/>
              <a:t>History</a:t>
            </a:r>
          </a:p>
        </p:txBody>
      </p:sp>
      <p:sp>
        <p:nvSpPr>
          <p:cNvPr id="32771" name="Rectangle 3"/>
          <p:cNvSpPr>
            <a:spLocks noGrp="1" noChangeArrowheads="1"/>
          </p:cNvSpPr>
          <p:nvPr>
            <p:ph type="body" idx="1"/>
          </p:nvPr>
        </p:nvSpPr>
        <p:spPr/>
        <p:txBody>
          <a:bodyPr/>
          <a:lstStyle/>
          <a:p>
            <a:endParaRPr lang="en-US" dirty="0" smtClean="0"/>
          </a:p>
          <a:p>
            <a:r>
              <a:rPr lang="en-US" dirty="0" smtClean="0"/>
              <a:t>History </a:t>
            </a:r>
            <a:r>
              <a:rPr lang="en-US" dirty="0"/>
              <a:t>of NCEP/EMC (and predecessors) guidance:</a:t>
            </a:r>
          </a:p>
          <a:p>
            <a:pPr lvl="1"/>
            <a:r>
              <a:rPr lang="en-US" dirty="0"/>
              <a:t>1956: Single a wave height and period based on present and recent local winds.</a:t>
            </a:r>
          </a:p>
          <a:p>
            <a:pPr lvl="1"/>
            <a:r>
              <a:rPr lang="en-US" dirty="0"/>
              <a:t>1968: The system was expanded to estimate a single wind seas and a single swell (</a:t>
            </a:r>
            <a:r>
              <a:rPr lang="en-US" i="1" dirty="0"/>
              <a:t>H</a:t>
            </a:r>
            <a:r>
              <a:rPr lang="en-US" i="1" baseline="-25000" dirty="0"/>
              <a:t>s</a:t>
            </a:r>
            <a:r>
              <a:rPr lang="en-US" dirty="0"/>
              <a:t>, </a:t>
            </a:r>
            <a:r>
              <a:rPr lang="en-US" i="1" dirty="0"/>
              <a:t>T</a:t>
            </a:r>
            <a:r>
              <a:rPr lang="en-US" i="1" baseline="-25000" dirty="0"/>
              <a:t>p</a:t>
            </a:r>
            <a:r>
              <a:rPr lang="en-US" dirty="0"/>
              <a:t>).</a:t>
            </a:r>
          </a:p>
          <a:p>
            <a:pPr lvl="1"/>
            <a:r>
              <a:rPr lang="en-US" dirty="0"/>
              <a:t>1985: First operational spectral wave model.</a:t>
            </a:r>
          </a:p>
          <a:p>
            <a:pPr lvl="1"/>
            <a:r>
              <a:rPr lang="en-US" dirty="0"/>
              <a:t>1994: First third-generation spectral model (WAM).</a:t>
            </a:r>
          </a:p>
          <a:p>
            <a:pPr lvl="1"/>
            <a:r>
              <a:rPr lang="en-US" dirty="0"/>
              <a:t>1993: WAVEWATCH III model development starts</a:t>
            </a:r>
            <a:r>
              <a:rPr lang="en-US" dirty="0" smtClean="0"/>
              <a:t>.</a:t>
            </a:r>
          </a:p>
          <a:p>
            <a:pPr lvl="1"/>
            <a:r>
              <a:rPr lang="en-US" dirty="0" smtClean="0"/>
              <a:t>1999: First WAVEWATCH III implementation.</a:t>
            </a:r>
          </a:p>
          <a:p>
            <a:pPr lvl="2"/>
            <a:r>
              <a:rPr lang="en-US" dirty="0" smtClean="0"/>
              <a:t>Swell prediction.</a:t>
            </a:r>
          </a:p>
          <a:p>
            <a:pPr lvl="1"/>
            <a:r>
              <a:rPr lang="en-US" dirty="0" smtClean="0"/>
              <a:t>2007: Multi-grid modeling.</a:t>
            </a:r>
          </a:p>
          <a:p>
            <a:pPr lvl="1"/>
            <a:r>
              <a:rPr lang="en-US" dirty="0" smtClean="0"/>
              <a:t>2012: Nearshore Wave Prediction System.</a:t>
            </a:r>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1">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2771">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2771">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2771">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2771">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2771">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2771">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2771">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277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Nomogram Era, before 1985</a:t>
            </a:r>
            <a:endParaRPr lang="en-US" dirty="0"/>
          </a:p>
        </p:txBody>
      </p:sp>
      <p:pic>
        <p:nvPicPr>
          <p:cNvPr id="5" name="Picture 4"/>
          <p:cNvPicPr>
            <a:picLocks noChangeAspect="1"/>
          </p:cNvPicPr>
          <p:nvPr/>
        </p:nvPicPr>
        <p:blipFill>
          <a:blip r:embed="rId2"/>
          <a:stretch>
            <a:fillRect/>
          </a:stretch>
        </p:blipFill>
        <p:spPr>
          <a:xfrm>
            <a:off x="495300" y="838200"/>
            <a:ext cx="4686300" cy="3962400"/>
          </a:xfrm>
          <a:prstGeom prst="rect">
            <a:avLst/>
          </a:prstGeom>
        </p:spPr>
      </p:pic>
      <p:pic>
        <p:nvPicPr>
          <p:cNvPr id="6" name="Picture 5"/>
          <p:cNvPicPr>
            <a:picLocks noChangeAspect="1"/>
          </p:cNvPicPr>
          <p:nvPr/>
        </p:nvPicPr>
        <p:blipFill>
          <a:blip r:embed="rId3"/>
          <a:stretch>
            <a:fillRect/>
          </a:stretch>
        </p:blipFill>
        <p:spPr>
          <a:xfrm>
            <a:off x="5295900" y="2133600"/>
            <a:ext cx="3619500" cy="3810000"/>
          </a:xfrm>
          <a:prstGeom prst="rect">
            <a:avLst/>
          </a:prstGeom>
        </p:spPr>
      </p:pic>
      <p:sp>
        <p:nvSpPr>
          <p:cNvPr id="7" name="TextBox 6"/>
          <p:cNvSpPr txBox="1"/>
          <p:nvPr/>
        </p:nvSpPr>
        <p:spPr>
          <a:xfrm>
            <a:off x="381000" y="4724400"/>
            <a:ext cx="3135782" cy="369332"/>
          </a:xfrm>
          <a:prstGeom prst="rect">
            <a:avLst/>
          </a:prstGeom>
          <a:noFill/>
        </p:spPr>
        <p:txBody>
          <a:bodyPr wrap="none" rtlCol="0">
            <a:spAutoFit/>
          </a:bodyPr>
          <a:lstStyle/>
          <a:p>
            <a:r>
              <a:rPr lang="en-US" sz="1800" dirty="0" smtClean="0">
                <a:latin typeface="+mn-lt"/>
              </a:rPr>
              <a:t>Groen and </a:t>
            </a:r>
            <a:r>
              <a:rPr lang="en-US" sz="1800" dirty="0" err="1" smtClean="0">
                <a:latin typeface="+mn-lt"/>
              </a:rPr>
              <a:t>Dorrestein</a:t>
            </a:r>
            <a:r>
              <a:rPr lang="en-US" sz="1800" dirty="0" smtClean="0">
                <a:latin typeface="+mn-lt"/>
              </a:rPr>
              <a:t> (1976)</a:t>
            </a:r>
            <a:endParaRPr lang="en-US" sz="1800" dirty="0">
              <a:latin typeface="+mn-lt"/>
            </a:endParaRPr>
          </a:p>
        </p:txBody>
      </p:sp>
    </p:spTree>
    <p:extLst>
      <p:ext uri="{BB962C8B-B14F-4D97-AF65-F5344CB8AC3E}">
        <p14:creationId xmlns:p14="http://schemas.microsoft.com/office/powerpoint/2010/main" val="8956090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048000" y="76200"/>
            <a:ext cx="6019800" cy="457200"/>
          </a:xfrm>
        </p:spPr>
        <p:txBody>
          <a:bodyPr/>
          <a:lstStyle/>
          <a:p>
            <a:r>
              <a:rPr lang="en-US" dirty="0" smtClean="0"/>
              <a:t>Spectral Era, 1956 literature, 1985 NCEP</a:t>
            </a:r>
            <a:endParaRPr lang="en-US" dirty="0"/>
          </a:p>
        </p:txBody>
      </p:sp>
      <p:pic>
        <p:nvPicPr>
          <p:cNvPr id="33798" name="Picture 6" descr="Obj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160146"/>
            <a:ext cx="5080000" cy="3992880"/>
          </a:xfrm>
          <a:prstGeom prst="rect">
            <a:avLst/>
          </a:prstGeom>
          <a:noFill/>
          <a:extLst>
            <a:ext uri="{909E8E84-426E-40DD-AFC4-6F175D3DCCD1}">
              <a14:hiddenFill xmlns:a14="http://schemas.microsoft.com/office/drawing/2010/main">
                <a:solidFill>
                  <a:srgbClr val="FFFFFF"/>
                </a:solidFill>
              </a14:hiddenFill>
            </a:ext>
          </a:extLst>
        </p:spPr>
      </p:pic>
      <p:sp>
        <p:nvSpPr>
          <p:cNvPr id="33799" name="Text Box 7"/>
          <p:cNvSpPr txBox="1">
            <a:spLocks noChangeArrowheads="1"/>
          </p:cNvSpPr>
          <p:nvPr/>
        </p:nvSpPr>
        <p:spPr bwMode="auto">
          <a:xfrm>
            <a:off x="4724400" y="685800"/>
            <a:ext cx="288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dirty="0">
                <a:latin typeface="Helvetica" charset="0"/>
              </a:rPr>
              <a:t>significant wave height (m)</a:t>
            </a:r>
          </a:p>
        </p:txBody>
      </p:sp>
      <p:grpSp>
        <p:nvGrpSpPr>
          <p:cNvPr id="33800" name="Group 8"/>
          <p:cNvGrpSpPr>
            <a:grpSpLocks/>
          </p:cNvGrpSpPr>
          <p:nvPr/>
        </p:nvGrpSpPr>
        <p:grpSpPr bwMode="auto">
          <a:xfrm>
            <a:off x="990600" y="2105026"/>
            <a:ext cx="4419600" cy="3044825"/>
            <a:chOff x="624" y="1824"/>
            <a:chExt cx="2784" cy="1918"/>
          </a:xfrm>
        </p:grpSpPr>
        <p:sp>
          <p:nvSpPr>
            <p:cNvPr id="33801" name="Text Box 9"/>
            <p:cNvSpPr txBox="1">
              <a:spLocks noChangeArrowheads="1"/>
            </p:cNvSpPr>
            <p:nvPr/>
          </p:nvSpPr>
          <p:spPr bwMode="auto">
            <a:xfrm>
              <a:off x="624" y="1824"/>
              <a:ext cx="1392" cy="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lnSpc>
                  <a:spcPts val="1800"/>
                </a:lnSpc>
                <a:spcAft>
                  <a:spcPts val="600"/>
                </a:spcAft>
              </a:pPr>
              <a:r>
                <a:rPr lang="en-US" sz="1800" dirty="0">
                  <a:latin typeface="Helvetica" charset="0"/>
                </a:rPr>
                <a:t>Spectral description</a:t>
              </a:r>
            </a:p>
            <a:p>
              <a:pPr algn="ctr" eaLnBrk="0" hangingPunct="0">
                <a:lnSpc>
                  <a:spcPts val="1800"/>
                </a:lnSpc>
                <a:spcAft>
                  <a:spcPts val="600"/>
                </a:spcAft>
              </a:pPr>
              <a:r>
                <a:rPr lang="en-US" sz="1800" dirty="0">
                  <a:latin typeface="Helvetica" charset="0"/>
                </a:rPr>
                <a:t>of wave field at</a:t>
              </a:r>
            </a:p>
            <a:p>
              <a:pPr algn="ctr" eaLnBrk="0" hangingPunct="0">
                <a:lnSpc>
                  <a:spcPts val="1800"/>
                </a:lnSpc>
                <a:spcAft>
                  <a:spcPts val="600"/>
                </a:spcAft>
              </a:pPr>
              <a:r>
                <a:rPr lang="en-US" sz="1800" dirty="0">
                  <a:latin typeface="Helvetica" charset="0"/>
                </a:rPr>
                <a:t>each grid point</a:t>
              </a:r>
            </a:p>
          </p:txBody>
        </p:sp>
        <p:sp>
          <p:nvSpPr>
            <p:cNvPr id="33802" name="Line 10"/>
            <p:cNvSpPr>
              <a:spLocks noChangeShapeType="1"/>
            </p:cNvSpPr>
            <p:nvPr/>
          </p:nvSpPr>
          <p:spPr bwMode="auto">
            <a:xfrm flipH="1">
              <a:off x="768" y="2352"/>
              <a:ext cx="2640" cy="1344"/>
            </a:xfrm>
            <a:prstGeom prst="line">
              <a:avLst/>
            </a:prstGeom>
            <a:noFill/>
            <a:ln w="19050">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pic>
          <p:nvPicPr>
            <p:cNvPr id="33803" name="Picture 11" descr="Obj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2544"/>
              <a:ext cx="1106" cy="1198"/>
            </a:xfrm>
            <a:prstGeom prst="rect">
              <a:avLst/>
            </a:prstGeom>
            <a:noFill/>
            <a:extLst>
              <a:ext uri="{909E8E84-426E-40DD-AFC4-6F175D3DCCD1}">
                <a14:hiddenFill xmlns:a14="http://schemas.microsoft.com/office/drawing/2010/main">
                  <a:solidFill>
                    <a:srgbClr val="FFFFFF"/>
                  </a:solidFill>
                </a14:hiddenFill>
              </a:ext>
            </a:extLst>
          </p:spPr>
        </p:pic>
        <p:sp>
          <p:nvSpPr>
            <p:cNvPr id="33804" name="Line 12"/>
            <p:cNvSpPr>
              <a:spLocks noChangeShapeType="1"/>
            </p:cNvSpPr>
            <p:nvPr/>
          </p:nvSpPr>
          <p:spPr bwMode="auto">
            <a:xfrm flipH="1">
              <a:off x="1872" y="2352"/>
              <a:ext cx="1536" cy="240"/>
            </a:xfrm>
            <a:prstGeom prst="line">
              <a:avLst/>
            </a:prstGeom>
            <a:noFill/>
            <a:ln w="19050">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sp>
          <p:nvSpPr>
            <p:cNvPr id="33805" name="Line 13"/>
            <p:cNvSpPr>
              <a:spLocks noChangeShapeType="1"/>
            </p:cNvSpPr>
            <p:nvPr/>
          </p:nvSpPr>
          <p:spPr bwMode="auto">
            <a:xfrm flipH="1">
              <a:off x="1872" y="2352"/>
              <a:ext cx="1536" cy="1344"/>
            </a:xfrm>
            <a:prstGeom prst="line">
              <a:avLst/>
            </a:prstGeom>
            <a:noFill/>
            <a:ln w="19050">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sp>
          <p:nvSpPr>
            <p:cNvPr id="33806" name="Line 14"/>
            <p:cNvSpPr>
              <a:spLocks noChangeShapeType="1"/>
            </p:cNvSpPr>
            <p:nvPr/>
          </p:nvSpPr>
          <p:spPr bwMode="auto">
            <a:xfrm flipH="1">
              <a:off x="768" y="2352"/>
              <a:ext cx="2640" cy="240"/>
            </a:xfrm>
            <a:prstGeom prst="line">
              <a:avLst/>
            </a:prstGeom>
            <a:noFill/>
            <a:ln w="19050">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grpSp>
      <p:sp>
        <p:nvSpPr>
          <p:cNvPr id="2" name="TextBox 1"/>
          <p:cNvSpPr txBox="1"/>
          <p:nvPr/>
        </p:nvSpPr>
        <p:spPr>
          <a:xfrm>
            <a:off x="761999" y="5410200"/>
            <a:ext cx="7543801" cy="1015663"/>
          </a:xfrm>
          <a:prstGeom prst="rect">
            <a:avLst/>
          </a:prstGeom>
          <a:noFill/>
        </p:spPr>
        <p:txBody>
          <a:bodyPr wrap="square" rtlCol="0">
            <a:spAutoFit/>
          </a:bodyPr>
          <a:lstStyle/>
          <a:p>
            <a:pPr algn="ctr"/>
            <a:r>
              <a:rPr lang="en-US" sz="2000" dirty="0" smtClean="0">
                <a:latin typeface="+mn-lt"/>
              </a:rPr>
              <a:t>With the introduction of the spectral models, the technology reached present day levels, but forecasters </a:t>
            </a:r>
            <a:r>
              <a:rPr lang="en-US" sz="2000" dirty="0" smtClean="0">
                <a:solidFill>
                  <a:srgbClr val="FF0000"/>
                </a:solidFill>
                <a:latin typeface="+mn-lt"/>
              </a:rPr>
              <a:t>would only get mean parameters</a:t>
            </a:r>
            <a:r>
              <a:rPr lang="en-US" sz="2000" dirty="0" smtClean="0">
                <a:latin typeface="+mn-lt"/>
              </a:rPr>
              <a:t>. Info in internal spectra was not available.</a:t>
            </a:r>
            <a:endParaRPr lang="en-US" sz="20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3800"/>
                                        </p:tgtEl>
                                        <p:attrNameLst>
                                          <p:attrName>style.visibility</p:attrName>
                                        </p:attrNameLst>
                                      </p:cBhvr>
                                      <p:to>
                                        <p:strVal val="visible"/>
                                      </p:to>
                                    </p:set>
                                    <p:animEffect transition="in" filter="dissolve">
                                      <p:cBhvr>
                                        <p:cTn id="7" dur="500"/>
                                        <p:tgtEl>
                                          <p:spTgt spid="3380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457200" y="1524000"/>
            <a:ext cx="8382000" cy="4876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794" name="Rectangle 2"/>
          <p:cNvSpPr>
            <a:spLocks noGrp="1" noChangeArrowheads="1"/>
          </p:cNvSpPr>
          <p:nvPr>
            <p:ph type="title"/>
          </p:nvPr>
        </p:nvSpPr>
        <p:spPr>
          <a:xfrm>
            <a:off x="3048000" y="76200"/>
            <a:ext cx="6019800" cy="457200"/>
          </a:xfrm>
        </p:spPr>
        <p:txBody>
          <a:bodyPr/>
          <a:lstStyle/>
          <a:p>
            <a:r>
              <a:rPr lang="en-US" dirty="0" smtClean="0"/>
              <a:t>Spectral Era, WAVEWATCH III</a:t>
            </a:r>
            <a:endParaRPr lang="en-US" dirty="0"/>
          </a:p>
        </p:txBody>
      </p:sp>
      <p:sp>
        <p:nvSpPr>
          <p:cNvPr id="2" name="TextBox 1"/>
          <p:cNvSpPr txBox="1"/>
          <p:nvPr/>
        </p:nvSpPr>
        <p:spPr>
          <a:xfrm>
            <a:off x="761999" y="813137"/>
            <a:ext cx="7543801" cy="707886"/>
          </a:xfrm>
          <a:prstGeom prst="rect">
            <a:avLst/>
          </a:prstGeom>
          <a:noFill/>
        </p:spPr>
        <p:txBody>
          <a:bodyPr wrap="square" rtlCol="0">
            <a:spAutoFit/>
          </a:bodyPr>
          <a:lstStyle/>
          <a:p>
            <a:pPr algn="ctr"/>
            <a:r>
              <a:rPr lang="en-US" sz="2000" dirty="0" smtClean="0">
                <a:latin typeface="+mn-lt"/>
              </a:rPr>
              <a:t>First time we produced spectral information for forecasters:</a:t>
            </a:r>
          </a:p>
          <a:p>
            <a:pPr algn="ctr"/>
            <a:r>
              <a:rPr lang="en-US" sz="2000" dirty="0" smtClean="0">
                <a:latin typeface="+mn-lt"/>
              </a:rPr>
              <a:t>From the original web page primer</a:t>
            </a:r>
            <a:endParaRPr lang="en-US" sz="2000" dirty="0">
              <a:latin typeface="+mn-lt"/>
            </a:endParaRPr>
          </a:p>
        </p:txBody>
      </p:sp>
      <p:pic>
        <p:nvPicPr>
          <p:cNvPr id="13" name="Picture 6" descr="Obj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486400" y="2319337"/>
            <a:ext cx="2916238" cy="3397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4" name="Rectangle 8"/>
          <p:cNvSpPr>
            <a:spLocks noChangeArrowheads="1"/>
          </p:cNvSpPr>
          <p:nvPr/>
        </p:nvSpPr>
        <p:spPr bwMode="auto">
          <a:xfrm>
            <a:off x="655638" y="1828800"/>
            <a:ext cx="4383087" cy="469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marL="342900" indent="-342900">
              <a:spcBef>
                <a:spcPct val="20000"/>
              </a:spcBef>
              <a:spcAft>
                <a:spcPts val="1200"/>
              </a:spcAft>
              <a:buClr>
                <a:schemeClr val="hlink"/>
              </a:buClr>
              <a:buSzPct val="80000"/>
              <a:buFont typeface="Wingdings" charset="0"/>
              <a:buNone/>
            </a:pPr>
            <a:r>
              <a:rPr lang="en-US" sz="2000" dirty="0">
                <a:latin typeface="Helvetica" charset="0"/>
              </a:rPr>
              <a:t>	The energy in the red box thus represents an individual wave field traveling in SE direction with a peak period of about 10s Because wave energy is concentrated in frequency and direction this corresponds to a fairly regular, well organized wave field.</a:t>
            </a:r>
          </a:p>
          <a:p>
            <a:pPr marL="342900" indent="-342900">
              <a:spcBef>
                <a:spcPct val="20000"/>
              </a:spcBef>
              <a:buClr>
                <a:schemeClr val="hlink"/>
              </a:buClr>
              <a:buSzPct val="80000"/>
              <a:buFont typeface="Wingdings" charset="0"/>
              <a:buNone/>
            </a:pPr>
            <a:r>
              <a:rPr lang="en-US" sz="2000" dirty="0">
                <a:latin typeface="Helvetica" charset="0"/>
              </a:rPr>
              <a:t>	The energy in the blue box travels in SW direction at lower periods, and is more chaotic as energy is distributed over a wider range in directions and frequencies.</a:t>
            </a:r>
          </a:p>
        </p:txBody>
      </p:sp>
      <p:sp>
        <p:nvSpPr>
          <p:cNvPr id="15" name="Rectangle 9"/>
          <p:cNvSpPr>
            <a:spLocks noChangeArrowheads="1"/>
          </p:cNvSpPr>
          <p:nvPr/>
        </p:nvSpPr>
        <p:spPr bwMode="auto">
          <a:xfrm>
            <a:off x="7010400" y="4192587"/>
            <a:ext cx="838200" cy="685800"/>
          </a:xfrm>
          <a:prstGeom prst="rect">
            <a:avLst/>
          </a:prstGeom>
          <a:noFill/>
          <a:ln w="254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16" name="Rectangle 10"/>
          <p:cNvSpPr>
            <a:spLocks noChangeArrowheads="1"/>
          </p:cNvSpPr>
          <p:nvPr/>
        </p:nvSpPr>
        <p:spPr bwMode="auto">
          <a:xfrm>
            <a:off x="5562600" y="3887787"/>
            <a:ext cx="1447800" cy="167640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33377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ssolv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4" grpId="0"/>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457200" y="1524000"/>
            <a:ext cx="8382000" cy="4876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794" name="Rectangle 2"/>
          <p:cNvSpPr>
            <a:spLocks noGrp="1" noChangeArrowheads="1"/>
          </p:cNvSpPr>
          <p:nvPr>
            <p:ph type="title"/>
          </p:nvPr>
        </p:nvSpPr>
        <p:spPr>
          <a:xfrm>
            <a:off x="3048000" y="76200"/>
            <a:ext cx="6019800" cy="457200"/>
          </a:xfrm>
        </p:spPr>
        <p:txBody>
          <a:bodyPr/>
          <a:lstStyle/>
          <a:p>
            <a:r>
              <a:rPr lang="en-US" dirty="0" smtClean="0"/>
              <a:t>Spectral Era, WAVEWATCH III</a:t>
            </a:r>
            <a:endParaRPr lang="en-US" dirty="0"/>
          </a:p>
        </p:txBody>
      </p:sp>
      <p:sp>
        <p:nvSpPr>
          <p:cNvPr id="2" name="TextBox 1"/>
          <p:cNvSpPr txBox="1"/>
          <p:nvPr/>
        </p:nvSpPr>
        <p:spPr>
          <a:xfrm>
            <a:off x="761999" y="813137"/>
            <a:ext cx="7543801" cy="707886"/>
          </a:xfrm>
          <a:prstGeom prst="rect">
            <a:avLst/>
          </a:prstGeom>
          <a:noFill/>
        </p:spPr>
        <p:txBody>
          <a:bodyPr wrap="square" rtlCol="0">
            <a:spAutoFit/>
          </a:bodyPr>
          <a:lstStyle/>
          <a:p>
            <a:pPr algn="ctr"/>
            <a:r>
              <a:rPr lang="en-US" sz="2000" dirty="0" smtClean="0">
                <a:latin typeface="+mn-lt"/>
              </a:rPr>
              <a:t>First time we produced spectral information for forecasters:</a:t>
            </a:r>
          </a:p>
          <a:p>
            <a:pPr algn="ctr"/>
            <a:r>
              <a:rPr lang="en-US" sz="2000" dirty="0" smtClean="0">
                <a:latin typeface="+mn-lt"/>
              </a:rPr>
              <a:t>From the original web page primer</a:t>
            </a:r>
            <a:endParaRPr lang="en-US" sz="2000" dirty="0">
              <a:latin typeface="+mn-lt"/>
            </a:endParaRPr>
          </a:p>
        </p:txBody>
      </p:sp>
      <p:sp>
        <p:nvSpPr>
          <p:cNvPr id="8" name="Rectangle 6"/>
          <p:cNvSpPr>
            <a:spLocks noChangeArrowheads="1"/>
          </p:cNvSpPr>
          <p:nvPr/>
        </p:nvSpPr>
        <p:spPr bwMode="auto">
          <a:xfrm>
            <a:off x="833438" y="1562100"/>
            <a:ext cx="7504112"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marL="342900" indent="-342900">
              <a:spcBef>
                <a:spcPct val="20000"/>
              </a:spcBef>
              <a:spcAft>
                <a:spcPts val="1200"/>
              </a:spcAft>
              <a:buClr>
                <a:schemeClr val="hlink"/>
              </a:buClr>
              <a:buSzPct val="80000"/>
              <a:buFont typeface="Wingdings" charset="0"/>
              <a:buNone/>
            </a:pPr>
            <a:r>
              <a:rPr lang="en-US" sz="2000" dirty="0">
                <a:latin typeface="Helvetica" charset="0"/>
              </a:rPr>
              <a:t>	The spectral plots from the wave model mostly give qualitative information. The corresponding quantitative information can be found in the bulletins.</a:t>
            </a:r>
          </a:p>
          <a:p>
            <a:pPr marL="342900" indent="-342900">
              <a:spcBef>
                <a:spcPct val="20000"/>
              </a:spcBef>
              <a:buClr>
                <a:schemeClr val="hlink"/>
              </a:buClr>
              <a:buSzPct val="80000"/>
              <a:buFont typeface="Wingdings" charset="0"/>
              <a:buNone/>
            </a:pPr>
            <a:r>
              <a:rPr lang="en-US" sz="2000" dirty="0">
                <a:latin typeface="Helvetica" charset="0"/>
              </a:rPr>
              <a:t>	A piece of such a bulletin is presented below. The first column gives date and hour, the second the overall wave height and number of identified individual wave fields. The next six columns (only two shown here) identify wave fields by height, period and direction.</a:t>
            </a:r>
          </a:p>
        </p:txBody>
      </p:sp>
      <p:grpSp>
        <p:nvGrpSpPr>
          <p:cNvPr id="9" name="Group 7"/>
          <p:cNvGrpSpPr>
            <a:grpSpLocks/>
          </p:cNvGrpSpPr>
          <p:nvPr/>
        </p:nvGrpSpPr>
        <p:grpSpPr bwMode="auto">
          <a:xfrm>
            <a:off x="1420813" y="4343400"/>
            <a:ext cx="6156325" cy="1654175"/>
            <a:chOff x="895" y="2805"/>
            <a:chExt cx="3878" cy="1042"/>
          </a:xfrm>
        </p:grpSpPr>
        <p:sp>
          <p:nvSpPr>
            <p:cNvPr id="10" name="Text Box 8"/>
            <p:cNvSpPr txBox="1">
              <a:spLocks noChangeArrowheads="1"/>
            </p:cNvSpPr>
            <p:nvPr/>
          </p:nvSpPr>
          <p:spPr bwMode="auto">
            <a:xfrm>
              <a:off x="895" y="2805"/>
              <a:ext cx="2583" cy="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rgbClr val="7F7F7F">
                        <a:alpha val="74998"/>
                      </a:srgbClr>
                    </a:outerShdw>
                  </a:effectLst>
                </a14:hiddenEffects>
              </a:ext>
            </a:extLst>
          </p:spPr>
          <p:txBody>
            <a:bodyPr wrap="none" lIns="0" tIns="0" rIns="0" bIns="0"/>
            <a:lstStyle/>
            <a:p>
              <a:r>
                <a:rPr lang="en-US" sz="1400" dirty="0">
                  <a:solidFill>
                    <a:schemeClr val="tx2"/>
                  </a:solidFill>
                  <a:latin typeface="Courier" charset="0"/>
                </a:rPr>
                <a:t> Location : 51004      (17.40N 152.50W)</a:t>
              </a:r>
              <a:endParaRPr lang="en-US" dirty="0"/>
            </a:p>
          </p:txBody>
        </p:sp>
        <p:sp>
          <p:nvSpPr>
            <p:cNvPr id="11" name="Text Box 9"/>
            <p:cNvSpPr txBox="1">
              <a:spLocks noChangeArrowheads="1"/>
            </p:cNvSpPr>
            <p:nvPr/>
          </p:nvSpPr>
          <p:spPr bwMode="auto">
            <a:xfrm>
              <a:off x="895" y="2916"/>
              <a:ext cx="2882" cy="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rgbClr val="7F7F7F">
                        <a:alpha val="74998"/>
                      </a:srgbClr>
                    </a:outerShdw>
                  </a:effectLst>
                </a14:hiddenEffects>
              </a:ext>
            </a:extLst>
          </p:spPr>
          <p:txBody>
            <a:bodyPr wrap="none" lIns="0" tIns="0" rIns="0" bIns="0"/>
            <a:lstStyle/>
            <a:p>
              <a:r>
                <a:rPr lang="en-US" sz="1400" dirty="0">
                  <a:solidFill>
                    <a:schemeClr val="tx2"/>
                  </a:solidFill>
                  <a:latin typeface="Courier" charset="0"/>
                </a:rPr>
                <a:t>  Model    : NWW3 global 1x1.25 degr.      </a:t>
              </a:r>
              <a:endParaRPr lang="en-US" dirty="0"/>
            </a:p>
          </p:txBody>
        </p:sp>
        <p:sp>
          <p:nvSpPr>
            <p:cNvPr id="12" name="Text Box 10"/>
            <p:cNvSpPr txBox="1">
              <a:spLocks noChangeArrowheads="1"/>
            </p:cNvSpPr>
            <p:nvPr/>
          </p:nvSpPr>
          <p:spPr bwMode="auto">
            <a:xfrm>
              <a:off x="895" y="3021"/>
              <a:ext cx="2212" cy="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rgbClr val="7F7F7F">
                        <a:alpha val="74998"/>
                      </a:srgbClr>
                    </a:outerShdw>
                  </a:effectLst>
                </a14:hiddenEffects>
              </a:ext>
            </a:extLst>
          </p:spPr>
          <p:txBody>
            <a:bodyPr wrap="none" lIns="0" tIns="0" rIns="0" bIns="0"/>
            <a:lstStyle/>
            <a:p>
              <a:r>
                <a:rPr lang="en-US" sz="1400" dirty="0">
                  <a:solidFill>
                    <a:schemeClr val="tx2"/>
                  </a:solidFill>
                  <a:latin typeface="Courier" charset="0"/>
                </a:rPr>
                <a:t>  Cycle    : 20000626 t00z       </a:t>
              </a:r>
              <a:endParaRPr lang="en-US" dirty="0"/>
            </a:p>
          </p:txBody>
        </p:sp>
        <p:sp>
          <p:nvSpPr>
            <p:cNvPr id="17" name="Text Box 11"/>
            <p:cNvSpPr txBox="1">
              <a:spLocks noChangeArrowheads="1"/>
            </p:cNvSpPr>
            <p:nvPr/>
          </p:nvSpPr>
          <p:spPr bwMode="auto">
            <a:xfrm>
              <a:off x="895" y="3150"/>
              <a:ext cx="3878" cy="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rgbClr val="7F7F7F">
                        <a:alpha val="74998"/>
                      </a:srgbClr>
                    </a:outerShdw>
                  </a:effectLst>
                </a14:hiddenEffects>
              </a:ext>
            </a:extLst>
          </p:spPr>
          <p:txBody>
            <a:bodyPr wrap="none" lIns="0" tIns="0" rIns="0" bIns="0"/>
            <a:lstStyle/>
            <a:p>
              <a:r>
                <a:rPr lang="en-US" sz="1400" dirty="0">
                  <a:solidFill>
                    <a:schemeClr val="tx2"/>
                  </a:solidFill>
                  <a:latin typeface="Courier" charset="0"/>
                </a:rPr>
                <a:t> +-------+-----------+-----------------+-----------------+</a:t>
              </a:r>
              <a:endParaRPr lang="en-US" dirty="0"/>
            </a:p>
          </p:txBody>
        </p:sp>
        <p:sp>
          <p:nvSpPr>
            <p:cNvPr id="18" name="Text Box 12"/>
            <p:cNvSpPr txBox="1">
              <a:spLocks noChangeArrowheads="1"/>
            </p:cNvSpPr>
            <p:nvPr/>
          </p:nvSpPr>
          <p:spPr bwMode="auto">
            <a:xfrm>
              <a:off x="895" y="3231"/>
              <a:ext cx="3856" cy="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rgbClr val="7F7F7F">
                        <a:alpha val="74998"/>
                      </a:srgbClr>
                    </a:outerShdw>
                  </a:effectLst>
                </a14:hiddenEffects>
              </a:ext>
            </a:extLst>
          </p:spPr>
          <p:txBody>
            <a:bodyPr wrap="none" lIns="0" tIns="0" rIns="0" bIns="0"/>
            <a:lstStyle/>
            <a:p>
              <a:r>
                <a:rPr lang="en-US" sz="1400" dirty="0">
                  <a:solidFill>
                    <a:schemeClr val="tx2"/>
                  </a:solidFill>
                  <a:latin typeface="Courier" charset="0"/>
                </a:rPr>
                <a:t> | day &amp; |  Hst  n x |     Hs   Tp dir |     Hs   Tp dir |</a:t>
              </a:r>
              <a:endParaRPr lang="en-US" dirty="0"/>
            </a:p>
          </p:txBody>
        </p:sp>
        <p:sp>
          <p:nvSpPr>
            <p:cNvPr id="19" name="Text Box 13"/>
            <p:cNvSpPr txBox="1">
              <a:spLocks noChangeArrowheads="1"/>
            </p:cNvSpPr>
            <p:nvPr/>
          </p:nvSpPr>
          <p:spPr bwMode="auto">
            <a:xfrm>
              <a:off x="895" y="3340"/>
              <a:ext cx="3856" cy="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rgbClr val="7F7F7F">
                        <a:alpha val="74998"/>
                      </a:srgbClr>
                    </a:outerShdw>
                  </a:effectLst>
                </a14:hiddenEffects>
              </a:ext>
            </a:extLst>
          </p:spPr>
          <p:txBody>
            <a:bodyPr wrap="none" lIns="0" tIns="0" rIns="0" bIns="0"/>
            <a:lstStyle/>
            <a:p>
              <a:r>
                <a:rPr lang="en-US" sz="1400" dirty="0">
                  <a:solidFill>
                    <a:schemeClr val="tx2"/>
                  </a:solidFill>
                  <a:latin typeface="Courier" charset="0"/>
                </a:rPr>
                <a:t> |  hour |  (m)  - - |    (m)  (s) (d) |    (m)  (s) (d) |</a:t>
              </a:r>
              <a:endParaRPr lang="en-US" dirty="0"/>
            </a:p>
          </p:txBody>
        </p:sp>
        <p:sp>
          <p:nvSpPr>
            <p:cNvPr id="20" name="Text Box 14"/>
            <p:cNvSpPr txBox="1">
              <a:spLocks noChangeArrowheads="1"/>
            </p:cNvSpPr>
            <p:nvPr/>
          </p:nvSpPr>
          <p:spPr bwMode="auto">
            <a:xfrm>
              <a:off x="895" y="3469"/>
              <a:ext cx="3878" cy="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rgbClr val="7F7F7F">
                        <a:alpha val="74998"/>
                      </a:srgbClr>
                    </a:outerShdw>
                  </a:effectLst>
                </a14:hiddenEffects>
              </a:ext>
            </a:extLst>
          </p:spPr>
          <p:txBody>
            <a:bodyPr wrap="none" lIns="0" tIns="0" rIns="0" bIns="0"/>
            <a:lstStyle/>
            <a:p>
              <a:r>
                <a:rPr lang="en-US" sz="1400" dirty="0">
                  <a:solidFill>
                    <a:schemeClr val="tx2"/>
                  </a:solidFill>
                  <a:latin typeface="Courier" charset="0"/>
                </a:rPr>
                <a:t> +-------+-----------+-----------------+-----------------+</a:t>
              </a:r>
              <a:endParaRPr lang="en-US" dirty="0"/>
            </a:p>
          </p:txBody>
        </p:sp>
        <p:sp>
          <p:nvSpPr>
            <p:cNvPr id="21" name="Text Box 15"/>
            <p:cNvSpPr txBox="1">
              <a:spLocks noChangeArrowheads="1"/>
            </p:cNvSpPr>
            <p:nvPr/>
          </p:nvSpPr>
          <p:spPr bwMode="auto">
            <a:xfrm>
              <a:off x="895" y="3553"/>
              <a:ext cx="3856" cy="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rgbClr val="7F7F7F">
                        <a:alpha val="74998"/>
                      </a:srgbClr>
                    </a:outerShdw>
                  </a:effectLst>
                </a14:hiddenEffects>
              </a:ext>
            </a:extLst>
          </p:spPr>
          <p:txBody>
            <a:bodyPr wrap="none" lIns="0" tIns="0" rIns="0" bIns="0"/>
            <a:lstStyle/>
            <a:p>
              <a:r>
                <a:rPr lang="en-US" sz="1400" dirty="0">
                  <a:solidFill>
                    <a:schemeClr val="tx2"/>
                  </a:solidFill>
                  <a:latin typeface="Courier" charset="0"/>
                </a:rPr>
                <a:t> | 25 12 |  1.9  7   |    1.0 17.5  19 |    1.0  7.0 292 |</a:t>
              </a:r>
              <a:endParaRPr lang="en-US" dirty="0"/>
            </a:p>
          </p:txBody>
        </p:sp>
        <p:sp>
          <p:nvSpPr>
            <p:cNvPr id="22" name="Text Box 16"/>
            <p:cNvSpPr txBox="1">
              <a:spLocks noChangeArrowheads="1"/>
            </p:cNvSpPr>
            <p:nvPr/>
          </p:nvSpPr>
          <p:spPr bwMode="auto">
            <a:xfrm>
              <a:off x="895" y="3660"/>
              <a:ext cx="3856" cy="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rgbClr val="7F7F7F">
                        <a:alpha val="74998"/>
                      </a:srgbClr>
                    </a:outerShdw>
                  </a:effectLst>
                </a14:hiddenEffects>
              </a:ext>
            </a:extLst>
          </p:spPr>
          <p:txBody>
            <a:bodyPr wrap="none" lIns="0" tIns="0" rIns="0" bIns="0"/>
            <a:lstStyle/>
            <a:p>
              <a:r>
                <a:rPr lang="en-US" sz="1400" dirty="0">
                  <a:solidFill>
                    <a:schemeClr val="tx2"/>
                  </a:solidFill>
                  <a:latin typeface="Courier" charset="0"/>
                </a:rPr>
                <a:t> | 25 13 |  1.9  7   |    1.0 17.6  19 |    1.0  7.0 292 |</a:t>
              </a:r>
              <a:endParaRPr lang="en-US" dirty="0"/>
            </a:p>
          </p:txBody>
        </p:sp>
        <p:sp>
          <p:nvSpPr>
            <p:cNvPr id="23" name="Text Box 17"/>
            <p:cNvSpPr txBox="1">
              <a:spLocks noChangeArrowheads="1"/>
            </p:cNvSpPr>
            <p:nvPr/>
          </p:nvSpPr>
          <p:spPr bwMode="auto">
            <a:xfrm>
              <a:off x="895" y="3766"/>
              <a:ext cx="3856" cy="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rgbClr val="7F7F7F">
                        <a:alpha val="74998"/>
                      </a:srgbClr>
                    </a:outerShdw>
                  </a:effectLst>
                </a14:hiddenEffects>
              </a:ext>
            </a:extLst>
          </p:spPr>
          <p:txBody>
            <a:bodyPr wrap="none" lIns="0" tIns="0" rIns="0" bIns="0"/>
            <a:lstStyle/>
            <a:p>
              <a:r>
                <a:rPr lang="en-US" sz="1400" dirty="0">
                  <a:solidFill>
                    <a:schemeClr val="tx2"/>
                  </a:solidFill>
                  <a:latin typeface="Courier" charset="0"/>
                </a:rPr>
                <a:t> | 25 14 |  1.9  6   |    1.1 17.6  19 |    0.9  7.1 292 |</a:t>
              </a:r>
              <a:endParaRPr lang="en-US" dirty="0"/>
            </a:p>
          </p:txBody>
        </p:sp>
      </p:grpSp>
    </p:spTree>
    <p:extLst>
      <p:ext uri="{BB962C8B-B14F-4D97-AF65-F5344CB8AC3E}">
        <p14:creationId xmlns:p14="http://schemas.microsoft.com/office/powerpoint/2010/main" val="889386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457200" y="1524000"/>
            <a:ext cx="8382000" cy="4876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794" name="Rectangle 2"/>
          <p:cNvSpPr>
            <a:spLocks noGrp="1" noChangeArrowheads="1"/>
          </p:cNvSpPr>
          <p:nvPr>
            <p:ph type="title"/>
          </p:nvPr>
        </p:nvSpPr>
        <p:spPr>
          <a:xfrm>
            <a:off x="3048000" y="76200"/>
            <a:ext cx="6019800" cy="457200"/>
          </a:xfrm>
        </p:spPr>
        <p:txBody>
          <a:bodyPr/>
          <a:lstStyle/>
          <a:p>
            <a:r>
              <a:rPr lang="en-US" dirty="0" smtClean="0"/>
              <a:t>Spectral Era, WAVEWATCH III</a:t>
            </a:r>
            <a:endParaRPr lang="en-US" dirty="0"/>
          </a:p>
        </p:txBody>
      </p:sp>
      <p:sp>
        <p:nvSpPr>
          <p:cNvPr id="2" name="TextBox 1"/>
          <p:cNvSpPr txBox="1"/>
          <p:nvPr/>
        </p:nvSpPr>
        <p:spPr>
          <a:xfrm>
            <a:off x="761999" y="813137"/>
            <a:ext cx="7543801" cy="707886"/>
          </a:xfrm>
          <a:prstGeom prst="rect">
            <a:avLst/>
          </a:prstGeom>
          <a:noFill/>
        </p:spPr>
        <p:txBody>
          <a:bodyPr wrap="square" rtlCol="0">
            <a:spAutoFit/>
          </a:bodyPr>
          <a:lstStyle/>
          <a:p>
            <a:pPr algn="ctr"/>
            <a:r>
              <a:rPr lang="en-US" sz="2000" dirty="0" smtClean="0">
                <a:latin typeface="+mn-lt"/>
              </a:rPr>
              <a:t>First time we produced spectral information for forecasters:</a:t>
            </a:r>
          </a:p>
          <a:p>
            <a:pPr algn="ctr"/>
            <a:r>
              <a:rPr lang="en-US" sz="2000" dirty="0" smtClean="0">
                <a:latin typeface="+mn-lt"/>
              </a:rPr>
              <a:t>From the original web page primer</a:t>
            </a:r>
            <a:endParaRPr lang="en-US" sz="2000" dirty="0">
              <a:latin typeface="+mn-lt"/>
            </a:endParaRPr>
          </a:p>
        </p:txBody>
      </p:sp>
      <p:sp>
        <p:nvSpPr>
          <p:cNvPr id="25" name="Rectangle 17"/>
          <p:cNvSpPr>
            <a:spLocks noChangeArrowheads="1"/>
          </p:cNvSpPr>
          <p:nvPr/>
        </p:nvSpPr>
        <p:spPr bwMode="auto">
          <a:xfrm>
            <a:off x="1219200" y="5019675"/>
            <a:ext cx="2667000" cy="381000"/>
          </a:xfrm>
          <a:prstGeom prst="rect">
            <a:avLst/>
          </a:prstGeom>
          <a:solidFill>
            <a:srgbClr val="FFFF00">
              <a:alpha val="50000"/>
            </a:srgbClr>
          </a:solidFill>
          <a:ln w="9525">
            <a:solidFill>
              <a:schemeClr val="hlink"/>
            </a:solidFill>
            <a:miter lim="800000"/>
            <a:headEnd/>
            <a:tailEnd type="none" w="lg" len="lg"/>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6" name="Rectangle 18"/>
          <p:cNvSpPr>
            <a:spLocks noChangeArrowheads="1"/>
          </p:cNvSpPr>
          <p:nvPr/>
        </p:nvSpPr>
        <p:spPr bwMode="auto">
          <a:xfrm>
            <a:off x="7086600" y="5943600"/>
            <a:ext cx="1447800" cy="304800"/>
          </a:xfrm>
          <a:prstGeom prst="rect">
            <a:avLst/>
          </a:prstGeom>
          <a:solidFill>
            <a:srgbClr val="FFFF00">
              <a:alpha val="50000"/>
            </a:srgbClr>
          </a:solidFill>
          <a:ln w="9525">
            <a:solidFill>
              <a:schemeClr val="hlink"/>
            </a:solidFill>
            <a:miter lim="800000"/>
            <a:headEnd/>
            <a:tailEnd type="none" w="lg" len="lg"/>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pic>
        <p:nvPicPr>
          <p:cNvPr id="27" name="Picture 5" descr="Obj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486400" y="2089150"/>
            <a:ext cx="2916238" cy="3397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grpSp>
        <p:nvGrpSpPr>
          <p:cNvPr id="28" name="Group 9"/>
          <p:cNvGrpSpPr>
            <a:grpSpLocks/>
          </p:cNvGrpSpPr>
          <p:nvPr/>
        </p:nvGrpSpPr>
        <p:grpSpPr bwMode="auto">
          <a:xfrm>
            <a:off x="1174750" y="5997575"/>
            <a:ext cx="7292975" cy="109538"/>
            <a:chOff x="740" y="3778"/>
            <a:chExt cx="4594" cy="69"/>
          </a:xfrm>
        </p:grpSpPr>
        <p:sp>
          <p:nvSpPr>
            <p:cNvPr id="29" name="Text Box 10"/>
            <p:cNvSpPr txBox="1">
              <a:spLocks noChangeArrowheads="1"/>
            </p:cNvSpPr>
            <p:nvPr/>
          </p:nvSpPr>
          <p:spPr bwMode="auto">
            <a:xfrm>
              <a:off x="740" y="3778"/>
              <a:ext cx="4594" cy="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rgbClr val="7F7F7F">
                        <a:alpha val="74998"/>
                      </a:srgbClr>
                    </a:outerShdw>
                  </a:effectLst>
                </a14:hiddenEffects>
              </a:ext>
            </a:extLst>
          </p:spPr>
          <p:txBody>
            <a:bodyPr wrap="none" lIns="0" tIns="0" rIns="0" bIns="0"/>
            <a:lstStyle/>
            <a:p>
              <a:r>
                <a:rPr lang="en-US" sz="1200" dirty="0">
                  <a:solidFill>
                    <a:schemeClr val="tx2"/>
                  </a:solidFill>
                  <a:latin typeface="Courier" charset="0"/>
                </a:rPr>
                <a:t> | 26 12 |  2.2  4 | 1.4 15.9  16 | 0.7  6.6 306 | 1.4  7.0 239 | 0.3  9.9 136 |</a:t>
              </a:r>
              <a:endParaRPr lang="en-US" dirty="0"/>
            </a:p>
          </p:txBody>
        </p:sp>
      </p:grpSp>
      <p:sp>
        <p:nvSpPr>
          <p:cNvPr id="30" name="Rectangle 11"/>
          <p:cNvSpPr>
            <a:spLocks noChangeArrowheads="1"/>
          </p:cNvSpPr>
          <p:nvPr/>
        </p:nvSpPr>
        <p:spPr bwMode="auto">
          <a:xfrm>
            <a:off x="1371600" y="1905000"/>
            <a:ext cx="2879725" cy="346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a:spcBef>
                <a:spcPct val="20000"/>
              </a:spcBef>
              <a:spcAft>
                <a:spcPts val="1200"/>
              </a:spcAft>
              <a:buClr>
                <a:schemeClr val="hlink"/>
              </a:buClr>
              <a:buSzPct val="80000"/>
              <a:buFont typeface="Wingdings" charset="0"/>
              <a:buNone/>
            </a:pPr>
            <a:r>
              <a:rPr lang="en-US" sz="2000" dirty="0">
                <a:solidFill>
                  <a:srgbClr val="00007F"/>
                </a:solidFill>
                <a:latin typeface="Helvetica" charset="0"/>
              </a:rPr>
              <a:t>The info in the spectral plots and the bulletins can be combined as follows (</a:t>
            </a:r>
            <a:r>
              <a:rPr lang="en-US" sz="2000" i="1" dirty="0">
                <a:solidFill>
                  <a:srgbClr val="00007F"/>
                </a:solidFill>
                <a:latin typeface="Helvetica" charset="0"/>
              </a:rPr>
              <a:t>H</a:t>
            </a:r>
            <a:r>
              <a:rPr lang="en-US" sz="2000" i="1" baseline="-25000" dirty="0">
                <a:solidFill>
                  <a:srgbClr val="00007F"/>
                </a:solidFill>
                <a:latin typeface="Helvetica" charset="0"/>
              </a:rPr>
              <a:t>s</a:t>
            </a:r>
            <a:r>
              <a:rPr lang="en-US" sz="2000" dirty="0">
                <a:solidFill>
                  <a:srgbClr val="00007F"/>
                </a:solidFill>
                <a:latin typeface="Helvetica" charset="0"/>
              </a:rPr>
              <a:t> is significant wave height, </a:t>
            </a:r>
            <a:r>
              <a:rPr lang="en-US" sz="2000" i="1" dirty="0">
                <a:solidFill>
                  <a:srgbClr val="00007F"/>
                </a:solidFill>
                <a:latin typeface="Helvetica" charset="0"/>
              </a:rPr>
              <a:t>T</a:t>
            </a:r>
            <a:r>
              <a:rPr lang="en-US" sz="2000" i="1" baseline="-25000" dirty="0">
                <a:solidFill>
                  <a:srgbClr val="00007F"/>
                </a:solidFill>
                <a:latin typeface="Helvetica" charset="0"/>
              </a:rPr>
              <a:t>p</a:t>
            </a:r>
            <a:r>
              <a:rPr lang="en-US" sz="2000" dirty="0">
                <a:solidFill>
                  <a:srgbClr val="00007F"/>
                </a:solidFill>
                <a:latin typeface="Helvetica" charset="0"/>
              </a:rPr>
              <a:t> is peak or dominant period)</a:t>
            </a:r>
          </a:p>
          <a:p>
            <a:pPr>
              <a:spcBef>
                <a:spcPct val="20000"/>
              </a:spcBef>
              <a:buClr>
                <a:schemeClr val="hlink"/>
              </a:buClr>
              <a:buSzPct val="80000"/>
              <a:buFont typeface="Wingdings" charset="0"/>
              <a:buNone/>
            </a:pPr>
            <a:r>
              <a:rPr lang="en-US" sz="2000" i="1" dirty="0">
                <a:solidFill>
                  <a:srgbClr val="00007F"/>
                </a:solidFill>
                <a:latin typeface="Helvetica" charset="0"/>
              </a:rPr>
              <a:t>H</a:t>
            </a:r>
            <a:r>
              <a:rPr lang="en-US" sz="2000" i="1" baseline="-25000" dirty="0">
                <a:solidFill>
                  <a:srgbClr val="00007F"/>
                </a:solidFill>
                <a:latin typeface="Helvetica" charset="0"/>
              </a:rPr>
              <a:t>s</a:t>
            </a:r>
            <a:r>
              <a:rPr lang="en-US" sz="2000" dirty="0">
                <a:solidFill>
                  <a:srgbClr val="00007F"/>
                </a:solidFill>
                <a:latin typeface="Helvetica" charset="0"/>
              </a:rPr>
              <a:t> = 0.7m, </a:t>
            </a:r>
            <a:r>
              <a:rPr lang="en-US" sz="2000" i="1" dirty="0">
                <a:solidFill>
                  <a:srgbClr val="00007F"/>
                </a:solidFill>
                <a:latin typeface="Helvetica" charset="0"/>
              </a:rPr>
              <a:t>T</a:t>
            </a:r>
            <a:r>
              <a:rPr lang="en-US" sz="2000" i="1" baseline="-25000" dirty="0">
                <a:solidFill>
                  <a:srgbClr val="00007F"/>
                </a:solidFill>
                <a:latin typeface="Helvetica" charset="0"/>
              </a:rPr>
              <a:t>p</a:t>
            </a:r>
            <a:r>
              <a:rPr lang="en-US" sz="2000" dirty="0">
                <a:solidFill>
                  <a:srgbClr val="00007F"/>
                </a:solidFill>
                <a:latin typeface="Helvetica" charset="0"/>
              </a:rPr>
              <a:t> =  6.6s</a:t>
            </a:r>
          </a:p>
          <a:p>
            <a:pPr>
              <a:spcBef>
                <a:spcPct val="20000"/>
              </a:spcBef>
              <a:buClr>
                <a:schemeClr val="hlink"/>
              </a:buClr>
              <a:buSzPct val="80000"/>
              <a:buFont typeface="Wingdings" charset="0"/>
              <a:buNone/>
            </a:pPr>
            <a:r>
              <a:rPr lang="en-US" sz="2000" i="1" dirty="0">
                <a:solidFill>
                  <a:srgbClr val="00007F"/>
                </a:solidFill>
                <a:latin typeface="Helvetica" charset="0"/>
              </a:rPr>
              <a:t>H</a:t>
            </a:r>
            <a:r>
              <a:rPr lang="en-US" sz="2000" i="1" baseline="-25000" dirty="0">
                <a:solidFill>
                  <a:srgbClr val="00007F"/>
                </a:solidFill>
                <a:latin typeface="Helvetica" charset="0"/>
              </a:rPr>
              <a:t>s</a:t>
            </a:r>
            <a:r>
              <a:rPr lang="en-US" sz="2000" dirty="0">
                <a:solidFill>
                  <a:srgbClr val="00007F"/>
                </a:solidFill>
                <a:latin typeface="Helvetica" charset="0"/>
              </a:rPr>
              <a:t> = 1.4m, </a:t>
            </a:r>
            <a:r>
              <a:rPr lang="en-US" sz="2000" i="1" dirty="0">
                <a:solidFill>
                  <a:srgbClr val="00007F"/>
                </a:solidFill>
                <a:latin typeface="Helvetica" charset="0"/>
              </a:rPr>
              <a:t>T</a:t>
            </a:r>
            <a:r>
              <a:rPr lang="en-US" sz="2000" i="1" baseline="-25000" dirty="0">
                <a:solidFill>
                  <a:srgbClr val="00007F"/>
                </a:solidFill>
                <a:latin typeface="Helvetica" charset="0"/>
              </a:rPr>
              <a:t>p</a:t>
            </a:r>
            <a:r>
              <a:rPr lang="en-US" sz="2000" dirty="0">
                <a:solidFill>
                  <a:srgbClr val="00007F"/>
                </a:solidFill>
                <a:latin typeface="Helvetica" charset="0"/>
              </a:rPr>
              <a:t> = 15.9s</a:t>
            </a:r>
          </a:p>
          <a:p>
            <a:pPr>
              <a:spcBef>
                <a:spcPct val="20000"/>
              </a:spcBef>
              <a:buClr>
                <a:schemeClr val="hlink"/>
              </a:buClr>
              <a:buSzPct val="80000"/>
              <a:buFont typeface="Wingdings" charset="0"/>
              <a:buNone/>
            </a:pPr>
            <a:r>
              <a:rPr lang="en-US" sz="2000" i="1" dirty="0">
                <a:solidFill>
                  <a:srgbClr val="00007F"/>
                </a:solidFill>
                <a:latin typeface="Helvetica" charset="0"/>
              </a:rPr>
              <a:t>H</a:t>
            </a:r>
            <a:r>
              <a:rPr lang="en-US" sz="2000" i="1" baseline="-25000" dirty="0">
                <a:solidFill>
                  <a:srgbClr val="00007F"/>
                </a:solidFill>
                <a:latin typeface="Helvetica" charset="0"/>
              </a:rPr>
              <a:t>s</a:t>
            </a:r>
            <a:r>
              <a:rPr lang="en-US" sz="2000" dirty="0">
                <a:solidFill>
                  <a:srgbClr val="00007F"/>
                </a:solidFill>
                <a:latin typeface="Helvetica" charset="0"/>
              </a:rPr>
              <a:t> = 1.4m, </a:t>
            </a:r>
            <a:r>
              <a:rPr lang="en-US" sz="2000" i="1" dirty="0">
                <a:solidFill>
                  <a:srgbClr val="00007F"/>
                </a:solidFill>
                <a:latin typeface="Helvetica" charset="0"/>
              </a:rPr>
              <a:t>T</a:t>
            </a:r>
            <a:r>
              <a:rPr lang="en-US" sz="2000" i="1" baseline="-25000" dirty="0">
                <a:solidFill>
                  <a:srgbClr val="00007F"/>
                </a:solidFill>
                <a:latin typeface="Helvetica" charset="0"/>
              </a:rPr>
              <a:t>p</a:t>
            </a:r>
            <a:r>
              <a:rPr lang="en-US" sz="2000" dirty="0">
                <a:solidFill>
                  <a:srgbClr val="00007F"/>
                </a:solidFill>
                <a:latin typeface="Helvetica" charset="0"/>
              </a:rPr>
              <a:t> =  7.0s</a:t>
            </a:r>
          </a:p>
          <a:p>
            <a:pPr>
              <a:spcBef>
                <a:spcPct val="20000"/>
              </a:spcBef>
              <a:buClr>
                <a:schemeClr val="hlink"/>
              </a:buClr>
              <a:buSzPct val="80000"/>
              <a:buFont typeface="Wingdings" charset="0"/>
              <a:buNone/>
            </a:pPr>
            <a:r>
              <a:rPr lang="en-US" sz="2000" i="1" dirty="0">
                <a:solidFill>
                  <a:srgbClr val="00007F"/>
                </a:solidFill>
                <a:latin typeface="Helvetica" charset="0"/>
              </a:rPr>
              <a:t>H</a:t>
            </a:r>
            <a:r>
              <a:rPr lang="en-US" sz="2000" i="1" baseline="-25000" dirty="0">
                <a:solidFill>
                  <a:srgbClr val="00007F"/>
                </a:solidFill>
                <a:latin typeface="Helvetica" charset="0"/>
              </a:rPr>
              <a:t>s</a:t>
            </a:r>
            <a:r>
              <a:rPr lang="en-US" sz="2000" dirty="0">
                <a:solidFill>
                  <a:srgbClr val="00007F"/>
                </a:solidFill>
                <a:latin typeface="Helvetica" charset="0"/>
              </a:rPr>
              <a:t> = 0.3m, </a:t>
            </a:r>
            <a:r>
              <a:rPr lang="en-US" sz="2000" i="1" dirty="0">
                <a:solidFill>
                  <a:srgbClr val="00007F"/>
                </a:solidFill>
                <a:latin typeface="Helvetica" charset="0"/>
              </a:rPr>
              <a:t>T</a:t>
            </a:r>
            <a:r>
              <a:rPr lang="en-US" sz="2000" i="1" baseline="-25000" dirty="0">
                <a:solidFill>
                  <a:srgbClr val="00007F"/>
                </a:solidFill>
                <a:latin typeface="Helvetica" charset="0"/>
              </a:rPr>
              <a:t>p</a:t>
            </a:r>
            <a:r>
              <a:rPr lang="en-US" sz="2000" dirty="0">
                <a:solidFill>
                  <a:srgbClr val="00007F"/>
                </a:solidFill>
                <a:latin typeface="Helvetica" charset="0"/>
              </a:rPr>
              <a:t> =  9.9s</a:t>
            </a:r>
            <a:endParaRPr lang="en-US" sz="2000" dirty="0">
              <a:latin typeface="Helvetica" charset="0"/>
            </a:endParaRPr>
          </a:p>
        </p:txBody>
      </p:sp>
      <p:sp>
        <p:nvSpPr>
          <p:cNvPr id="31" name="Line 12"/>
          <p:cNvSpPr>
            <a:spLocks noChangeShapeType="1"/>
          </p:cNvSpPr>
          <p:nvPr/>
        </p:nvSpPr>
        <p:spPr bwMode="auto">
          <a:xfrm flipV="1">
            <a:off x="3962400" y="3500438"/>
            <a:ext cx="2125663" cy="614362"/>
          </a:xfrm>
          <a:prstGeom prst="line">
            <a:avLst/>
          </a:prstGeom>
          <a:noFill/>
          <a:ln w="25400">
            <a:solidFill>
              <a:schemeClr val="tx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sp>
        <p:nvSpPr>
          <p:cNvPr id="32" name="Line 13"/>
          <p:cNvSpPr>
            <a:spLocks noChangeShapeType="1"/>
          </p:cNvSpPr>
          <p:nvPr/>
        </p:nvSpPr>
        <p:spPr bwMode="auto">
          <a:xfrm flipV="1">
            <a:off x="3962400" y="3581400"/>
            <a:ext cx="2971800" cy="914400"/>
          </a:xfrm>
          <a:prstGeom prst="line">
            <a:avLst/>
          </a:prstGeom>
          <a:noFill/>
          <a:ln w="25400">
            <a:solidFill>
              <a:schemeClr val="tx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sp>
        <p:nvSpPr>
          <p:cNvPr id="33" name="Line 14"/>
          <p:cNvSpPr>
            <a:spLocks noChangeShapeType="1"/>
          </p:cNvSpPr>
          <p:nvPr/>
        </p:nvSpPr>
        <p:spPr bwMode="auto">
          <a:xfrm flipV="1">
            <a:off x="3962400" y="4419600"/>
            <a:ext cx="2362200" cy="381000"/>
          </a:xfrm>
          <a:prstGeom prst="line">
            <a:avLst/>
          </a:prstGeom>
          <a:noFill/>
          <a:ln w="25400">
            <a:solidFill>
              <a:schemeClr val="tx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sp>
        <p:nvSpPr>
          <p:cNvPr id="34" name="Line 15"/>
          <p:cNvSpPr>
            <a:spLocks noChangeShapeType="1"/>
          </p:cNvSpPr>
          <p:nvPr/>
        </p:nvSpPr>
        <p:spPr bwMode="auto">
          <a:xfrm flipV="1">
            <a:off x="3962400" y="4419600"/>
            <a:ext cx="3276600" cy="762000"/>
          </a:xfrm>
          <a:prstGeom prst="line">
            <a:avLst/>
          </a:prstGeom>
          <a:noFill/>
          <a:ln w="25400">
            <a:solidFill>
              <a:schemeClr val="tx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sp>
        <p:nvSpPr>
          <p:cNvPr id="35" name="Line 16"/>
          <p:cNvSpPr>
            <a:spLocks noChangeShapeType="1"/>
          </p:cNvSpPr>
          <p:nvPr/>
        </p:nvSpPr>
        <p:spPr bwMode="auto">
          <a:xfrm flipH="1" flipV="1">
            <a:off x="3962400" y="5334000"/>
            <a:ext cx="3124200" cy="609600"/>
          </a:xfrm>
          <a:prstGeom prst="line">
            <a:avLst/>
          </a:prstGeom>
          <a:noFill/>
          <a:ln w="25400">
            <a:solidFill>
              <a:schemeClr val="accent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spTree>
    <p:extLst>
      <p:ext uri="{BB962C8B-B14F-4D97-AF65-F5344CB8AC3E}">
        <p14:creationId xmlns:p14="http://schemas.microsoft.com/office/powerpoint/2010/main" val="40687727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048000" y="76200"/>
            <a:ext cx="6019800" cy="457200"/>
          </a:xfrm>
        </p:spPr>
        <p:txBody>
          <a:bodyPr/>
          <a:lstStyle/>
          <a:p>
            <a:r>
              <a:rPr lang="en-US" dirty="0" smtClean="0"/>
              <a:t>Spectral Era, WAVEWATCH III</a:t>
            </a:r>
            <a:endParaRPr lang="en-US" dirty="0"/>
          </a:p>
        </p:txBody>
      </p:sp>
      <p:sp>
        <p:nvSpPr>
          <p:cNvPr id="2" name="TextBox 1"/>
          <p:cNvSpPr txBox="1"/>
          <p:nvPr/>
        </p:nvSpPr>
        <p:spPr>
          <a:xfrm>
            <a:off x="761999" y="838200"/>
            <a:ext cx="7543801" cy="707886"/>
          </a:xfrm>
          <a:prstGeom prst="rect">
            <a:avLst/>
          </a:prstGeom>
          <a:noFill/>
        </p:spPr>
        <p:txBody>
          <a:bodyPr wrap="square" rtlCol="0">
            <a:spAutoFit/>
          </a:bodyPr>
          <a:lstStyle/>
          <a:p>
            <a:pPr algn="ctr"/>
            <a:r>
              <a:rPr lang="en-US" sz="2000" dirty="0" smtClean="0">
                <a:latin typeface="+mn-lt"/>
              </a:rPr>
              <a:t>Joe Sienkiewicz, </a:t>
            </a:r>
            <a:r>
              <a:rPr lang="en-US" sz="2000" dirty="0" err="1" smtClean="0">
                <a:latin typeface="+mn-lt"/>
              </a:rPr>
              <a:t>ca</a:t>
            </a:r>
            <a:r>
              <a:rPr lang="en-US" sz="2000" dirty="0" smtClean="0">
                <a:latin typeface="+mn-lt"/>
              </a:rPr>
              <a:t> 1999: “This is the first model that we can actually use for swell prediction”</a:t>
            </a:r>
            <a:endParaRPr lang="en-US" sz="2000" dirty="0">
              <a:latin typeface="+mn-lt"/>
            </a:endParaRPr>
          </a:p>
        </p:txBody>
      </p:sp>
      <p:pic>
        <p:nvPicPr>
          <p:cNvPr id="3" name="Picture 2"/>
          <p:cNvPicPr>
            <a:picLocks noChangeAspect="1"/>
          </p:cNvPicPr>
          <p:nvPr/>
        </p:nvPicPr>
        <p:blipFill>
          <a:blip r:embed="rId2"/>
          <a:stretch>
            <a:fillRect/>
          </a:stretch>
        </p:blipFill>
        <p:spPr>
          <a:xfrm>
            <a:off x="0" y="1984176"/>
            <a:ext cx="4508500" cy="3390900"/>
          </a:xfrm>
          <a:prstGeom prst="rect">
            <a:avLst/>
          </a:prstGeom>
        </p:spPr>
      </p:pic>
      <p:pic>
        <p:nvPicPr>
          <p:cNvPr id="4" name="Picture 3"/>
          <p:cNvPicPr>
            <a:picLocks noChangeAspect="1"/>
          </p:cNvPicPr>
          <p:nvPr/>
        </p:nvPicPr>
        <p:blipFill>
          <a:blip r:embed="rId3"/>
          <a:stretch>
            <a:fillRect/>
          </a:stretch>
        </p:blipFill>
        <p:spPr>
          <a:xfrm>
            <a:off x="4495800" y="2220396"/>
            <a:ext cx="4335780" cy="2964180"/>
          </a:xfrm>
          <a:prstGeom prst="rect">
            <a:avLst/>
          </a:prstGeom>
        </p:spPr>
      </p:pic>
      <p:sp>
        <p:nvSpPr>
          <p:cNvPr id="18" name="TextBox 17"/>
          <p:cNvSpPr txBox="1"/>
          <p:nvPr/>
        </p:nvSpPr>
        <p:spPr>
          <a:xfrm>
            <a:off x="761999" y="5543490"/>
            <a:ext cx="7543801" cy="400110"/>
          </a:xfrm>
          <a:prstGeom prst="rect">
            <a:avLst/>
          </a:prstGeom>
          <a:noFill/>
        </p:spPr>
        <p:txBody>
          <a:bodyPr wrap="square" rtlCol="0">
            <a:spAutoFit/>
          </a:bodyPr>
          <a:lstStyle/>
          <a:p>
            <a:pPr algn="ctr"/>
            <a:r>
              <a:rPr lang="en-US" sz="2000" dirty="0" err="1" smtClean="0">
                <a:latin typeface="+mn-lt"/>
              </a:rPr>
              <a:t>Wingeart</a:t>
            </a:r>
            <a:r>
              <a:rPr lang="en-US" sz="2000" dirty="0" smtClean="0">
                <a:latin typeface="+mn-lt"/>
              </a:rPr>
              <a:t> et al., 2001, swell system detection.</a:t>
            </a:r>
            <a:endParaRPr lang="en-US" sz="2000" dirty="0">
              <a:latin typeface="+mn-lt"/>
            </a:endParaRPr>
          </a:p>
        </p:txBody>
      </p:sp>
    </p:spTree>
    <p:extLst>
      <p:ext uri="{BB962C8B-B14F-4D97-AF65-F5344CB8AC3E}">
        <p14:creationId xmlns:p14="http://schemas.microsoft.com/office/powerpoint/2010/main" val="1232868997"/>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3366"/>
      </a:dk1>
      <a:lt1>
        <a:srgbClr val="FFFFFF"/>
      </a:lt1>
      <a:dk2>
        <a:srgbClr val="000000"/>
      </a:dk2>
      <a:lt2>
        <a:srgbClr val="808080"/>
      </a:lt2>
      <a:accent1>
        <a:srgbClr val="00CC00"/>
      </a:accent1>
      <a:accent2>
        <a:srgbClr val="FF33CC"/>
      </a:accent2>
      <a:accent3>
        <a:srgbClr val="FFFFFF"/>
      </a:accent3>
      <a:accent4>
        <a:srgbClr val="002A56"/>
      </a:accent4>
      <a:accent5>
        <a:srgbClr val="AAE2AA"/>
      </a:accent5>
      <a:accent6>
        <a:srgbClr val="E72DB9"/>
      </a:accent6>
      <a:hlink>
        <a:srgbClr val="FF0000"/>
      </a:hlink>
      <a:folHlink>
        <a:srgbClr val="3333CC"/>
      </a:folHlink>
    </a:clrScheme>
    <a:fontScheme name="Default Design">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914</TotalTime>
  <Words>883</Words>
  <Application>Microsoft Office PowerPoint</Application>
  <PresentationFormat>On-screen Show (4:3)</PresentationFormat>
  <Paragraphs>108</Paragraphs>
  <Slides>19</Slides>
  <Notes>1</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Default Design</vt:lpstr>
      <vt:lpstr>Advances in wind wave modeling</vt:lpstr>
      <vt:lpstr>The start</vt:lpstr>
      <vt:lpstr>History</vt:lpstr>
      <vt:lpstr>Nomogram Era, before 1985</vt:lpstr>
      <vt:lpstr>Spectral Era, 1956 literature, 1985 NCEP</vt:lpstr>
      <vt:lpstr>Spectral Era, WAVEWATCH III</vt:lpstr>
      <vt:lpstr>Spectral Era, WAVEWATCH III</vt:lpstr>
      <vt:lpstr>Spectral Era, WAVEWATCH III</vt:lpstr>
      <vt:lpstr>Spectral Era, WAVEWATCH III</vt:lpstr>
      <vt:lpstr>Multi-grid technology (2007)</vt:lpstr>
      <vt:lpstr>Multi-grid technology (2007)</vt:lpstr>
      <vt:lpstr>Multi-grid technology (2007)</vt:lpstr>
      <vt:lpstr>Multi-grid technology (2010)</vt:lpstr>
      <vt:lpstr>Ensembles: Sandy</vt:lpstr>
      <vt:lpstr>20now: Nearshore Wave Prediction System</vt:lpstr>
      <vt:lpstr>Near Future: global system</vt:lpstr>
      <vt:lpstr>Near Future: unstructured grids</vt:lpstr>
      <vt:lpstr>Future: coupling</vt:lpstr>
      <vt:lpstr>PowerPoint Presentation</vt:lpstr>
    </vt:vector>
  </TitlesOfParts>
  <Company>NOAA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HTOLMAN</dc:creator>
  <cp:lastModifiedBy>Christine Schultz</cp:lastModifiedBy>
  <cp:revision>37</cp:revision>
  <dcterms:created xsi:type="dcterms:W3CDTF">2003-11-12T20:24:23Z</dcterms:created>
  <dcterms:modified xsi:type="dcterms:W3CDTF">2014-05-30T11:48:58Z</dcterms:modified>
</cp:coreProperties>
</file>