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78" r:id="rId3"/>
    <p:sldId id="260" r:id="rId4"/>
    <p:sldId id="267" r:id="rId5"/>
    <p:sldId id="273" r:id="rId6"/>
    <p:sldId id="257" r:id="rId7"/>
    <p:sldId id="262" r:id="rId8"/>
    <p:sldId id="263" r:id="rId9"/>
    <p:sldId id="261" r:id="rId10"/>
    <p:sldId id="275" r:id="rId11"/>
    <p:sldId id="264" r:id="rId12"/>
    <p:sldId id="265" r:id="rId13"/>
    <p:sldId id="266" r:id="rId14"/>
    <p:sldId id="268" r:id="rId15"/>
    <p:sldId id="276" r:id="rId16"/>
    <p:sldId id="270" r:id="rId17"/>
    <p:sldId id="27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41" autoAdjust="0"/>
  </p:normalViewPr>
  <p:slideViewPr>
    <p:cSldViewPr>
      <p:cViewPr>
        <p:scale>
          <a:sx n="68" d="100"/>
          <a:sy n="68" d="100"/>
        </p:scale>
        <p:origin x="-1002" y="-54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E0BB97-4262-49DD-8098-4EFF4BCBF0FB}" type="datetimeFigureOut">
              <a:rPr lang="en-US" smtClean="0"/>
              <a:t>6/2/2014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4B5023-4B6E-4C08-B7D8-739E7162A8AF}" type="slidenum">
              <a:rPr lang="en-US" smtClean="0"/>
              <a:t>‹#›</a:t>
            </a:fld>
            <a:endParaRPr lang="en-US"/>
          </a:p>
        </p:txBody>
      </p:sp>
    </p:spTree>
    <p:extLst>
      <p:ext uri="{BB962C8B-B14F-4D97-AF65-F5344CB8AC3E}">
        <p14:creationId xmlns:p14="http://schemas.microsoft.com/office/powerpoint/2010/main" val="809600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with NHC, Honolulu Forecast Office,</a:t>
            </a:r>
            <a:r>
              <a:rPr lang="en-US" baseline="0" dirty="0" smtClean="0"/>
              <a:t> and the three WFOs in Alaska, the OPC fulfills the U.S. responsibility to the International Safety At Life At Sea Convention (SOLAS). The first SOLAS was convened to improve safety after the sinking of the Titanic.  Marine weather is the core focus being a 24 hour operation, 7 days a week. The OPC works within NWS and other NOAA offices and International partners to access and utilize data sets that enhance situational awareness over the oceans. </a:t>
            </a:r>
            <a:r>
              <a:rPr lang="en-US" baseline="0" dirty="0" err="1" smtClean="0"/>
              <a:t>Scatterometer</a:t>
            </a:r>
            <a:r>
              <a:rPr lang="en-US" baseline="0" dirty="0" smtClean="0"/>
              <a:t> derived ocean vector winds from satellites are a prime example… the image on the right is from the ASCAT-A and B </a:t>
            </a:r>
            <a:r>
              <a:rPr lang="en-US" baseline="0" dirty="0" err="1" smtClean="0"/>
              <a:t>scatterometers</a:t>
            </a:r>
            <a:r>
              <a:rPr lang="en-US" baseline="0" dirty="0" smtClean="0"/>
              <a:t> on the European </a:t>
            </a:r>
            <a:r>
              <a:rPr lang="en-US" baseline="0" dirty="0" err="1" smtClean="0"/>
              <a:t>Metop</a:t>
            </a:r>
            <a:r>
              <a:rPr lang="en-US" baseline="0" dirty="0" smtClean="0"/>
              <a:t>-A and B satellites over an extreme </a:t>
            </a:r>
            <a:r>
              <a:rPr lang="en-US" baseline="0" dirty="0" err="1" smtClean="0"/>
              <a:t>extratropical</a:t>
            </a:r>
            <a:r>
              <a:rPr lang="en-US" baseline="0" dirty="0" smtClean="0"/>
              <a:t> cyclone over the North Atlantic in early January 2014. The wind field is massive (winds are color coded per the scale on the left and yellow or greater requires a warning) In comparing the storm with the land mass of Newfoundland gives an idea as to how massive this cyclone was. The most severe conditions were avoided by shipping due to accurate forecasts days in advance of this storm.  </a:t>
            </a:r>
          </a:p>
          <a:p>
            <a:endParaRPr lang="en-US" baseline="0" dirty="0" smtClean="0"/>
          </a:p>
          <a:p>
            <a:r>
              <a:rPr lang="en-US" baseline="0" dirty="0" smtClean="0"/>
              <a:t>The background image was from the 17</a:t>
            </a:r>
            <a:r>
              <a:rPr lang="en-US" baseline="30000" dirty="0" smtClean="0"/>
              <a:t>th</a:t>
            </a:r>
            <a:r>
              <a:rPr lang="en-US" baseline="0" dirty="0" smtClean="0"/>
              <a:t> of Feb 2014 over the Labrador Sea on the cold side of the storm of 15 and 16 Feb for Nova Scotia and 15 Feb for New England. Winds were approximately 60 knots with seas in the 20 to 25 </a:t>
            </a:r>
            <a:r>
              <a:rPr lang="en-US" baseline="0" dirty="0" err="1" smtClean="0"/>
              <a:t>ft</a:t>
            </a:r>
            <a:r>
              <a:rPr lang="en-US" baseline="0" dirty="0" smtClean="0"/>
              <a:t> range. </a:t>
            </a:r>
          </a:p>
          <a:p>
            <a:endParaRPr lang="en-US" baseline="0" dirty="0" smtClean="0"/>
          </a:p>
          <a:p>
            <a:r>
              <a:rPr lang="en-US" baseline="0" dirty="0" smtClean="0"/>
              <a:t>As part of the marine weather focus the OPC is working with NWS and NOAA partners along with Environment Canada to improve prediction capabilities in the Arctic.  </a:t>
            </a:r>
          </a:p>
          <a:p>
            <a:endParaRPr lang="en-US" baseline="0" dirty="0" smtClean="0"/>
          </a:p>
          <a:p>
            <a:r>
              <a:rPr lang="en-US" baseline="0" dirty="0" smtClean="0"/>
              <a:t>The OPC also has three additional focus areas: </a:t>
            </a:r>
          </a:p>
          <a:p>
            <a:endParaRPr lang="en-US" baseline="0" dirty="0" smtClean="0"/>
          </a:p>
          <a:p>
            <a:r>
              <a:rPr lang="en-US" baseline="0" dirty="0" smtClean="0"/>
              <a:t>Operational Oceanography – as an ocean focused center the OPC interacts with scientists developing and improving ocean models and analyses and provides feedback concerning performance and utility. The OPC web site hosts a variety of oceanographic as well as meteorological products.  </a:t>
            </a:r>
          </a:p>
          <a:p>
            <a:endParaRPr lang="en-US" baseline="0" dirty="0" smtClean="0"/>
          </a:p>
          <a:p>
            <a:r>
              <a:rPr lang="en-US" baseline="0" dirty="0" smtClean="0"/>
              <a:t>Coastal Guidance - forecast area for the OPC covers an immense area – OPC forecasters are used to dealing with ocean storms and have a global perspective. The OPC through NWS chat and Marine Information Messages provides information to coastal WFOs concerning the possible threats and warnings for upcoming coastal weather events.  During Sandy, OPC staff worked directly with NHC Storm Surge Unit and coastal WFOs to highlight the potential threats. </a:t>
            </a:r>
          </a:p>
          <a:p>
            <a:endParaRPr lang="en-US" baseline="0" dirty="0" smtClean="0"/>
          </a:p>
          <a:p>
            <a:r>
              <a:rPr lang="en-US" baseline="0" dirty="0" smtClean="0"/>
              <a:t>Enabling ecological prediction – NWS has a culture of timely service and operations – OPC is working with NOAA partners to bring ecological parameters into NOAA operations. Examples of this are sea nettle prediction for Chesapeake Bay, pathogen prediction for Chesapeake Bay, Delaware Bay, and Tampa Bay.  The OPC is also working with NOS Harmful Algal Bloom staff to explore utilization of AWIPS II for use in future HAB prediction.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DE4B5023-4B6E-4C08-B7D8-739E7162A8AF}" type="slidenum">
              <a:rPr lang="en-US" smtClean="0"/>
              <a:t>2</a:t>
            </a:fld>
            <a:endParaRPr lang="en-US"/>
          </a:p>
        </p:txBody>
      </p:sp>
    </p:spTree>
    <p:extLst>
      <p:ext uri="{BB962C8B-B14F-4D97-AF65-F5344CB8AC3E}">
        <p14:creationId xmlns:p14="http://schemas.microsoft.com/office/powerpoint/2010/main" val="288486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a:t>
            </a:r>
            <a:r>
              <a:rPr lang="en-US" baseline="0" dirty="0" smtClean="0"/>
              <a:t> Hobbs invited me to join the UW Cloud and Aerosol Research Group. The invitation and the opportunities that created are a large part of who I am today. I learned from Peter the rigor to be a scientist, to carefully articulate and present my results, and to have the discipline to adhere to basic principals. </a:t>
            </a:r>
          </a:p>
          <a:p>
            <a:endParaRPr lang="en-US" baseline="0" dirty="0" smtClean="0"/>
          </a:p>
          <a:p>
            <a:r>
              <a:rPr lang="en-US" baseline="0" dirty="0" smtClean="0"/>
              <a:t>Bobby Gove roomed next to me my freshman year at NY Maritime. As future deck officers, Bobby was the kind of guy we all aspired to be. He was killed on or about the 25</a:t>
            </a:r>
            <a:r>
              <a:rPr lang="en-US" baseline="30000" dirty="0" smtClean="0"/>
              <a:t>th</a:t>
            </a:r>
            <a:r>
              <a:rPr lang="en-US" baseline="0" dirty="0" smtClean="0"/>
              <a:t> of October 1980 when his ship the </a:t>
            </a:r>
            <a:r>
              <a:rPr lang="en-US" i="1" baseline="0" dirty="0" smtClean="0"/>
              <a:t>Poet </a:t>
            </a:r>
            <a:r>
              <a:rPr lang="en-US" i="0" baseline="0" dirty="0" smtClean="0"/>
              <a:t>disappeared after departing the Delaware Capes headed for Egypt. Bobby was a great guy and his death has inspired me to be the best marine meteorologist that I can be. </a:t>
            </a:r>
            <a:endParaRPr lang="en-US" i="1" dirty="0"/>
          </a:p>
        </p:txBody>
      </p:sp>
      <p:sp>
        <p:nvSpPr>
          <p:cNvPr id="4" name="Slide Number Placeholder 3"/>
          <p:cNvSpPr>
            <a:spLocks noGrp="1"/>
          </p:cNvSpPr>
          <p:nvPr>
            <p:ph type="sldNum" sz="quarter" idx="10"/>
          </p:nvPr>
        </p:nvSpPr>
        <p:spPr/>
        <p:txBody>
          <a:bodyPr/>
          <a:lstStyle/>
          <a:p>
            <a:fld id="{DE4B5023-4B6E-4C08-B7D8-739E7162A8AF}" type="slidenum">
              <a:rPr lang="en-US" smtClean="0"/>
              <a:t>3</a:t>
            </a:fld>
            <a:endParaRPr lang="en-US"/>
          </a:p>
        </p:txBody>
      </p:sp>
    </p:spTree>
    <p:extLst>
      <p:ext uri="{BB962C8B-B14F-4D97-AF65-F5344CB8AC3E}">
        <p14:creationId xmlns:p14="http://schemas.microsoft.com/office/powerpoint/2010/main" val="65499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DE577A-98C9-46C7-929B-1F8481BE26C7}" type="slidenum">
              <a:rPr lang="en-US" altLang="en-US"/>
              <a:pPr/>
              <a:t>4</a:t>
            </a:fld>
            <a:endParaRPr lang="en-US" alt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altLang="en-US" dirty="0"/>
              <a:t>A look at 1993…</a:t>
            </a:r>
          </a:p>
          <a:p>
            <a:r>
              <a:rPr lang="en-US" altLang="en-US" dirty="0"/>
              <a:t>All graphical analyses and forecasts were produced on paper (drawn by hand), scanned on a flatbed scanner into a store and forward computer and transmitted to ships at sea via United States Coast Guard radio stations.  </a:t>
            </a:r>
          </a:p>
          <a:p>
            <a:endParaRPr lang="en-US" altLang="en-US" dirty="0"/>
          </a:p>
          <a:p>
            <a:r>
              <a:rPr lang="en-US" altLang="en-US" dirty="0"/>
              <a:t>This method was fairly inflexible for viewing observations and numerical model output.  Observation plotting format was fixed and could not be changed rapidly.   Also, observations were perused on a synoptic temporal scale (6 hourly).   The number of numerical model fields that a forecaster could look at to make decisions was limited due to the shear volume that would be needed.  Forecasters made forecasts based on model output at 12 hour intervals.   </a:t>
            </a:r>
            <a:endParaRPr lang="en-US" altLang="en-US" dirty="0" smtClean="0"/>
          </a:p>
          <a:p>
            <a:endParaRPr lang="en-US" altLang="en-US" dirty="0" smtClean="0"/>
          </a:p>
          <a:p>
            <a:r>
              <a:rPr lang="en-US" altLang="en-US" dirty="0" smtClean="0"/>
              <a:t> </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recent book by Rose George describes the shipping industry as being invisible.  The is 90% of everything meaning that by weight 90% of everything is moved by ships over the highways of the global ocean.  This diagram shows the shipping routes and are color coded by the number of annual voyages. The trans-Atlantic and Pacific routes are very busy with frequent transits. The white lines depict the NWS High Seas areas of responsibility.  Clearly, the NWS has responsibility for some of the busiest shipping routes in the world. </a:t>
            </a:r>
            <a:endParaRPr lang="en-US" dirty="0"/>
          </a:p>
        </p:txBody>
      </p:sp>
      <p:sp>
        <p:nvSpPr>
          <p:cNvPr id="4" name="Slide Number Placeholder 3"/>
          <p:cNvSpPr>
            <a:spLocks noGrp="1"/>
          </p:cNvSpPr>
          <p:nvPr>
            <p:ph type="sldNum" sz="quarter" idx="10"/>
          </p:nvPr>
        </p:nvSpPr>
        <p:spPr/>
        <p:txBody>
          <a:bodyPr/>
          <a:lstStyle/>
          <a:p>
            <a:fld id="{E3FFC790-AF6E-42FD-987E-4E531E9C39A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28630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NOAA Ship Gordon Gunter recently experienced how fast conditions can change at sea. Within less than an hour the ship recorded a 9 </a:t>
            </a:r>
            <a:r>
              <a:rPr lang="en-US" dirty="0" err="1" smtClean="0"/>
              <a:t>mb</a:t>
            </a:r>
            <a:r>
              <a:rPr lang="en-US" dirty="0" smtClean="0"/>
              <a:t> pressure decrease, drastic visibility decrease, and winds jumping from 30 to 60 knots, with gusts to 110 knots. The seas quickly responded, building from 10 feet to 25-30 feet. During the two hours the ship rode through the heaviest seas the crew noted several 40 foot waves before the sea subsided back to 15 foot seas with 30 knot winds several hours later.</a:t>
            </a:r>
            <a:endParaRPr lang="en-US" dirty="0"/>
          </a:p>
        </p:txBody>
      </p:sp>
      <p:sp>
        <p:nvSpPr>
          <p:cNvPr id="4" name="Slide Number Placeholder 3"/>
          <p:cNvSpPr>
            <a:spLocks noGrp="1"/>
          </p:cNvSpPr>
          <p:nvPr>
            <p:ph type="sldNum" sz="quarter" idx="10"/>
          </p:nvPr>
        </p:nvSpPr>
        <p:spPr/>
        <p:txBody>
          <a:bodyPr/>
          <a:lstStyle/>
          <a:p>
            <a:fld id="{DE4B5023-4B6E-4C08-B7D8-739E7162A8AF}" type="slidenum">
              <a:rPr lang="en-US" smtClean="0"/>
              <a:t>16</a:t>
            </a:fld>
            <a:endParaRPr lang="en-US"/>
          </a:p>
        </p:txBody>
      </p:sp>
    </p:spTree>
    <p:extLst>
      <p:ext uri="{BB962C8B-B14F-4D97-AF65-F5344CB8AC3E}">
        <p14:creationId xmlns:p14="http://schemas.microsoft.com/office/powerpoint/2010/main" val="3666854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DBA20C-5B29-43AD-9D0F-12FBDF8B5064}" type="datetimeFigureOut">
              <a:rPr lang="en-US" smtClean="0"/>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88C27-45A1-4036-9355-B087FFB958B0}" type="slidenum">
              <a:rPr lang="en-US" smtClean="0"/>
              <a:t>‹#›</a:t>
            </a:fld>
            <a:endParaRPr lang="en-US"/>
          </a:p>
        </p:txBody>
      </p:sp>
    </p:spTree>
    <p:extLst>
      <p:ext uri="{BB962C8B-B14F-4D97-AF65-F5344CB8AC3E}">
        <p14:creationId xmlns:p14="http://schemas.microsoft.com/office/powerpoint/2010/main" val="3566987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DBA20C-5B29-43AD-9D0F-12FBDF8B5064}" type="datetimeFigureOut">
              <a:rPr lang="en-US" smtClean="0"/>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88C27-45A1-4036-9355-B087FFB958B0}" type="slidenum">
              <a:rPr lang="en-US" smtClean="0"/>
              <a:t>‹#›</a:t>
            </a:fld>
            <a:endParaRPr lang="en-US"/>
          </a:p>
        </p:txBody>
      </p:sp>
    </p:spTree>
    <p:extLst>
      <p:ext uri="{BB962C8B-B14F-4D97-AF65-F5344CB8AC3E}">
        <p14:creationId xmlns:p14="http://schemas.microsoft.com/office/powerpoint/2010/main" val="165204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DBA20C-5B29-43AD-9D0F-12FBDF8B5064}" type="datetimeFigureOut">
              <a:rPr lang="en-US" smtClean="0"/>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88C27-45A1-4036-9355-B087FFB958B0}" type="slidenum">
              <a:rPr lang="en-US" smtClean="0"/>
              <a:t>‹#›</a:t>
            </a:fld>
            <a:endParaRPr lang="en-US"/>
          </a:p>
        </p:txBody>
      </p:sp>
    </p:spTree>
    <p:extLst>
      <p:ext uri="{BB962C8B-B14F-4D97-AF65-F5344CB8AC3E}">
        <p14:creationId xmlns:p14="http://schemas.microsoft.com/office/powerpoint/2010/main" val="384497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0" y="6569075"/>
            <a:ext cx="2133600" cy="365125"/>
          </a:xfrm>
        </p:spPr>
        <p:txBody>
          <a:bodyPr/>
          <a:lstStyle>
            <a:lvl1pPr>
              <a:defRPr/>
            </a:lvl1pPr>
          </a:lstStyle>
          <a:p>
            <a:r>
              <a:rPr lang="en-US" dirty="0" smtClean="0">
                <a:solidFill>
                  <a:prstClr val="black">
                    <a:tint val="75000"/>
                  </a:prstClr>
                </a:solidFill>
              </a:rPr>
              <a:t>12/04/2012</a:t>
            </a:r>
            <a:endParaRPr lang="en-US" dirty="0">
              <a:solidFill>
                <a:prstClr val="black">
                  <a:tint val="75000"/>
                </a:prstClr>
              </a:solidFill>
            </a:endParaRPr>
          </a:p>
        </p:txBody>
      </p:sp>
      <p:sp>
        <p:nvSpPr>
          <p:cNvPr id="5" name="Footer Placeholder 4"/>
          <p:cNvSpPr>
            <a:spLocks noGrp="1"/>
          </p:cNvSpPr>
          <p:nvPr>
            <p:ph type="ftr" sz="quarter" idx="11"/>
          </p:nvPr>
        </p:nvSpPr>
        <p:spPr>
          <a:xfrm>
            <a:off x="3124200" y="6553200"/>
            <a:ext cx="2895600" cy="365125"/>
          </a:xfrm>
        </p:spPr>
        <p:txBody>
          <a:bodyPr/>
          <a:lstStyle>
            <a:lvl1pPr>
              <a:defRPr b="1">
                <a:solidFill>
                  <a:schemeClr val="tx1"/>
                </a:solidFill>
              </a:defRPr>
            </a:lvl1pPr>
          </a:lstStyle>
          <a:p>
            <a:r>
              <a:rPr lang="en-US" dirty="0" smtClean="0">
                <a:solidFill>
                  <a:prstClr val="black"/>
                </a:solidFill>
              </a:rPr>
              <a:t>NCEP Production Suite Review 2012</a:t>
            </a:r>
            <a:endParaRPr lang="en-US" dirty="0">
              <a:solidFill>
                <a:prstClr val="black"/>
              </a:solidFill>
            </a:endParaRPr>
          </a:p>
        </p:txBody>
      </p:sp>
      <p:sp>
        <p:nvSpPr>
          <p:cNvPr id="6" name="Slide Number Placeholder 5"/>
          <p:cNvSpPr>
            <a:spLocks noGrp="1"/>
          </p:cNvSpPr>
          <p:nvPr>
            <p:ph type="sldNum" sz="quarter" idx="12"/>
          </p:nvPr>
        </p:nvSpPr>
        <p:spPr>
          <a:xfrm>
            <a:off x="7010400" y="6492875"/>
            <a:ext cx="2133600" cy="365125"/>
          </a:xfrm>
        </p:spPr>
        <p:txBody>
          <a:bodyPr/>
          <a:lstStyle/>
          <a:p>
            <a:fld id="{57C25B88-ACCA-49BA-B421-C073F0FBB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194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6C0F6-14E5-402D-AB51-B6CCE2663396}" type="datetimeFigureOut">
              <a:rPr lang="en-US" smtClean="0">
                <a:solidFill>
                  <a:prstClr val="black">
                    <a:tint val="75000"/>
                  </a:prstClr>
                </a:solidFill>
              </a:rPr>
              <a:pPr/>
              <a:t>6/2/2014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C25B88-ACCA-49BA-B421-C073F0FBB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303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46C0F6-14E5-402D-AB51-B6CCE2663396}" type="datetimeFigureOut">
              <a:rPr lang="en-US" smtClean="0">
                <a:solidFill>
                  <a:prstClr val="black">
                    <a:tint val="75000"/>
                  </a:prstClr>
                </a:solidFill>
              </a:rPr>
              <a:pPr/>
              <a:t>6/2/2014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C25B88-ACCA-49BA-B421-C073F0FBB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384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46C0F6-14E5-402D-AB51-B6CCE2663396}" type="datetimeFigureOut">
              <a:rPr lang="en-US" smtClean="0">
                <a:solidFill>
                  <a:prstClr val="black">
                    <a:tint val="75000"/>
                  </a:prstClr>
                </a:solidFill>
              </a:rPr>
              <a:pPr/>
              <a:t>6/2/2014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C25B88-ACCA-49BA-B421-C073F0FBB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719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46C0F6-14E5-402D-AB51-B6CCE2663396}" type="datetimeFigureOut">
              <a:rPr lang="en-US" smtClean="0">
                <a:solidFill>
                  <a:prstClr val="black">
                    <a:tint val="75000"/>
                  </a:prstClr>
                </a:solidFill>
              </a:rPr>
              <a:pPr/>
              <a:t>6/2/2014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C25B88-ACCA-49BA-B421-C073F0FBB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242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46C0F6-14E5-402D-AB51-B6CCE2663396}" type="datetimeFigureOut">
              <a:rPr lang="en-US" smtClean="0">
                <a:solidFill>
                  <a:prstClr val="black">
                    <a:tint val="75000"/>
                  </a:prstClr>
                </a:solidFill>
              </a:rPr>
              <a:pPr/>
              <a:t>6/2/2014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C25B88-ACCA-49BA-B421-C073F0FBB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666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46C0F6-14E5-402D-AB51-B6CCE2663396}" type="datetimeFigureOut">
              <a:rPr lang="en-US" smtClean="0">
                <a:solidFill>
                  <a:prstClr val="black">
                    <a:tint val="75000"/>
                  </a:prstClr>
                </a:solidFill>
              </a:rPr>
              <a:pPr/>
              <a:t>6/2/2014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C25B88-ACCA-49BA-B421-C073F0FBB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920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6C0F6-14E5-402D-AB51-B6CCE2663396}" type="datetimeFigureOut">
              <a:rPr lang="en-US" smtClean="0">
                <a:solidFill>
                  <a:prstClr val="black">
                    <a:tint val="75000"/>
                  </a:prstClr>
                </a:solidFill>
              </a:rPr>
              <a:pPr/>
              <a:t>6/2/2014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C25B88-ACCA-49BA-B421-C073F0FBB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58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DBA20C-5B29-43AD-9D0F-12FBDF8B5064}" type="datetimeFigureOut">
              <a:rPr lang="en-US" smtClean="0"/>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88C27-45A1-4036-9355-B087FFB958B0}" type="slidenum">
              <a:rPr lang="en-US" smtClean="0"/>
              <a:t>‹#›</a:t>
            </a:fld>
            <a:endParaRPr lang="en-US"/>
          </a:p>
        </p:txBody>
      </p:sp>
    </p:spTree>
    <p:extLst>
      <p:ext uri="{BB962C8B-B14F-4D97-AF65-F5344CB8AC3E}">
        <p14:creationId xmlns:p14="http://schemas.microsoft.com/office/powerpoint/2010/main" val="1298041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6C0F6-14E5-402D-AB51-B6CCE2663396}" type="datetimeFigureOut">
              <a:rPr lang="en-US" smtClean="0">
                <a:solidFill>
                  <a:prstClr val="black">
                    <a:tint val="75000"/>
                  </a:prstClr>
                </a:solidFill>
              </a:rPr>
              <a:pPr/>
              <a:t>6/2/2014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C25B88-ACCA-49BA-B421-C073F0FBB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32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6C0F6-14E5-402D-AB51-B6CCE2663396}" type="datetimeFigureOut">
              <a:rPr lang="en-US" smtClean="0">
                <a:solidFill>
                  <a:prstClr val="black">
                    <a:tint val="75000"/>
                  </a:prstClr>
                </a:solidFill>
              </a:rPr>
              <a:pPr/>
              <a:t>6/2/2014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C25B88-ACCA-49BA-B421-C073F0FBB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54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6C0F6-14E5-402D-AB51-B6CCE2663396}" type="datetimeFigureOut">
              <a:rPr lang="en-US" smtClean="0">
                <a:solidFill>
                  <a:prstClr val="black">
                    <a:tint val="75000"/>
                  </a:prstClr>
                </a:solidFill>
              </a:rPr>
              <a:pPr/>
              <a:t>6/2/2014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C25B88-ACCA-49BA-B421-C073F0FBB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68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DBA20C-5B29-43AD-9D0F-12FBDF8B5064}" type="datetimeFigureOut">
              <a:rPr lang="en-US" smtClean="0"/>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88C27-45A1-4036-9355-B087FFB958B0}" type="slidenum">
              <a:rPr lang="en-US" smtClean="0"/>
              <a:t>‹#›</a:t>
            </a:fld>
            <a:endParaRPr lang="en-US"/>
          </a:p>
        </p:txBody>
      </p:sp>
    </p:spTree>
    <p:extLst>
      <p:ext uri="{BB962C8B-B14F-4D97-AF65-F5344CB8AC3E}">
        <p14:creationId xmlns:p14="http://schemas.microsoft.com/office/powerpoint/2010/main" val="392791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DBA20C-5B29-43AD-9D0F-12FBDF8B5064}" type="datetimeFigureOut">
              <a:rPr lang="en-US" smtClean="0"/>
              <a:t>6/2/2014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C88C27-45A1-4036-9355-B087FFB958B0}" type="slidenum">
              <a:rPr lang="en-US" smtClean="0"/>
              <a:t>‹#›</a:t>
            </a:fld>
            <a:endParaRPr lang="en-US"/>
          </a:p>
        </p:txBody>
      </p:sp>
    </p:spTree>
    <p:extLst>
      <p:ext uri="{BB962C8B-B14F-4D97-AF65-F5344CB8AC3E}">
        <p14:creationId xmlns:p14="http://schemas.microsoft.com/office/powerpoint/2010/main" val="51790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DBA20C-5B29-43AD-9D0F-12FBDF8B5064}" type="datetimeFigureOut">
              <a:rPr lang="en-US" smtClean="0"/>
              <a:t>6/2/2014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C88C27-45A1-4036-9355-B087FFB958B0}" type="slidenum">
              <a:rPr lang="en-US" smtClean="0"/>
              <a:t>‹#›</a:t>
            </a:fld>
            <a:endParaRPr lang="en-US"/>
          </a:p>
        </p:txBody>
      </p:sp>
    </p:spTree>
    <p:extLst>
      <p:ext uri="{BB962C8B-B14F-4D97-AF65-F5344CB8AC3E}">
        <p14:creationId xmlns:p14="http://schemas.microsoft.com/office/powerpoint/2010/main" val="561248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DBA20C-5B29-43AD-9D0F-12FBDF8B5064}" type="datetimeFigureOut">
              <a:rPr lang="en-US" smtClean="0"/>
              <a:t>6/2/2014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C88C27-45A1-4036-9355-B087FFB958B0}" type="slidenum">
              <a:rPr lang="en-US" smtClean="0"/>
              <a:t>‹#›</a:t>
            </a:fld>
            <a:endParaRPr lang="en-US"/>
          </a:p>
        </p:txBody>
      </p:sp>
    </p:spTree>
    <p:extLst>
      <p:ext uri="{BB962C8B-B14F-4D97-AF65-F5344CB8AC3E}">
        <p14:creationId xmlns:p14="http://schemas.microsoft.com/office/powerpoint/2010/main" val="3138613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DBA20C-5B29-43AD-9D0F-12FBDF8B5064}" type="datetimeFigureOut">
              <a:rPr lang="en-US" smtClean="0"/>
              <a:t>6/2/2014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C88C27-45A1-4036-9355-B087FFB958B0}" type="slidenum">
              <a:rPr lang="en-US" smtClean="0"/>
              <a:t>‹#›</a:t>
            </a:fld>
            <a:endParaRPr lang="en-US"/>
          </a:p>
        </p:txBody>
      </p:sp>
    </p:spTree>
    <p:extLst>
      <p:ext uri="{BB962C8B-B14F-4D97-AF65-F5344CB8AC3E}">
        <p14:creationId xmlns:p14="http://schemas.microsoft.com/office/powerpoint/2010/main" val="3758235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DBA20C-5B29-43AD-9D0F-12FBDF8B5064}" type="datetimeFigureOut">
              <a:rPr lang="en-US" smtClean="0"/>
              <a:t>6/2/2014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C88C27-45A1-4036-9355-B087FFB958B0}" type="slidenum">
              <a:rPr lang="en-US" smtClean="0"/>
              <a:t>‹#›</a:t>
            </a:fld>
            <a:endParaRPr lang="en-US"/>
          </a:p>
        </p:txBody>
      </p:sp>
    </p:spTree>
    <p:extLst>
      <p:ext uri="{BB962C8B-B14F-4D97-AF65-F5344CB8AC3E}">
        <p14:creationId xmlns:p14="http://schemas.microsoft.com/office/powerpoint/2010/main" val="3278228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DBA20C-5B29-43AD-9D0F-12FBDF8B5064}" type="datetimeFigureOut">
              <a:rPr lang="en-US" smtClean="0"/>
              <a:t>6/2/2014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C88C27-45A1-4036-9355-B087FFB958B0}" type="slidenum">
              <a:rPr lang="en-US" smtClean="0"/>
              <a:t>‹#›</a:t>
            </a:fld>
            <a:endParaRPr lang="en-US"/>
          </a:p>
        </p:txBody>
      </p:sp>
    </p:spTree>
    <p:extLst>
      <p:ext uri="{BB962C8B-B14F-4D97-AF65-F5344CB8AC3E}">
        <p14:creationId xmlns:p14="http://schemas.microsoft.com/office/powerpoint/2010/main" val="3475459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BA20C-5B29-43AD-9D0F-12FBDF8B5064}" type="datetimeFigureOut">
              <a:rPr lang="en-US" smtClean="0"/>
              <a:t>6/2/2014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88C27-45A1-4036-9355-B087FFB958B0}" type="slidenum">
              <a:rPr lang="en-US" smtClean="0"/>
              <a:t>‹#›</a:t>
            </a:fld>
            <a:endParaRPr lang="en-US"/>
          </a:p>
        </p:txBody>
      </p:sp>
    </p:spTree>
    <p:extLst>
      <p:ext uri="{BB962C8B-B14F-4D97-AF65-F5344CB8AC3E}">
        <p14:creationId xmlns:p14="http://schemas.microsoft.com/office/powerpoint/2010/main" val="2303821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C0F6-14E5-402D-AB51-B6CCE2663396}" type="datetimeFigureOut">
              <a:rPr lang="en-US" smtClean="0">
                <a:solidFill>
                  <a:prstClr val="black">
                    <a:tint val="75000"/>
                  </a:prstClr>
                </a:solidFill>
              </a:rPr>
              <a:pPr/>
              <a:t>6/2/2014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25B88-ACCA-49BA-B421-C073F0FBB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418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13.xml"/><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5862"/>
            <a:ext cx="11175759" cy="6852138"/>
          </a:xfrm>
        </p:spPr>
      </p:pic>
      <p:sp>
        <p:nvSpPr>
          <p:cNvPr id="2" name="Title 1"/>
          <p:cNvSpPr>
            <a:spLocks noGrp="1"/>
          </p:cNvSpPr>
          <p:nvPr>
            <p:ph type="title"/>
          </p:nvPr>
        </p:nvSpPr>
        <p:spPr/>
        <p:txBody>
          <a:bodyPr/>
          <a:lstStyle/>
          <a:p>
            <a:endParaRPr lang="en-US"/>
          </a:p>
        </p:txBody>
      </p:sp>
      <p:sp>
        <p:nvSpPr>
          <p:cNvPr id="3" name="TextBox 2"/>
          <p:cNvSpPr txBox="1"/>
          <p:nvPr/>
        </p:nvSpPr>
        <p:spPr>
          <a:xfrm>
            <a:off x="76200" y="0"/>
            <a:ext cx="9067800" cy="6924973"/>
          </a:xfrm>
          <a:prstGeom prst="rect">
            <a:avLst/>
          </a:prstGeom>
          <a:solidFill>
            <a:schemeClr val="bg1">
              <a:lumMod val="95000"/>
              <a:alpha val="32000"/>
            </a:schemeClr>
          </a:solidFill>
        </p:spPr>
        <p:txBody>
          <a:bodyPr wrap="square" rtlCol="0">
            <a:spAutoFit/>
          </a:bodyPr>
          <a:lstStyle/>
          <a:p>
            <a:pPr algn="ctr"/>
            <a:r>
              <a:rPr lang="en-US" sz="3200" b="1" dirty="0" err="1">
                <a:solidFill>
                  <a:srgbClr val="FFFF00"/>
                </a:solidFill>
                <a:effectLst>
                  <a:outerShdw blurRad="38100" dist="38100" dir="2700000" algn="tl">
                    <a:srgbClr val="000000">
                      <a:alpha val="43137"/>
                    </a:srgbClr>
                  </a:outerShdw>
                </a:effectLst>
              </a:rPr>
              <a:t>Extratropical</a:t>
            </a:r>
            <a:r>
              <a:rPr lang="en-US" sz="3200" b="1" dirty="0">
                <a:solidFill>
                  <a:srgbClr val="FFFF00"/>
                </a:solidFill>
                <a:effectLst>
                  <a:outerShdw blurRad="38100" dist="38100" dir="2700000" algn="tl">
                    <a:srgbClr val="000000">
                      <a:alpha val="43137"/>
                    </a:srgbClr>
                  </a:outerShdw>
                </a:effectLst>
              </a:rPr>
              <a:t> </a:t>
            </a:r>
            <a:r>
              <a:rPr lang="en-US" sz="3200" b="1" dirty="0" smtClean="0">
                <a:solidFill>
                  <a:srgbClr val="FFFF00"/>
                </a:solidFill>
                <a:effectLst>
                  <a:outerShdw blurRad="38100" dist="38100" dir="2700000" algn="tl">
                    <a:srgbClr val="000000">
                      <a:alpha val="43137"/>
                    </a:srgbClr>
                  </a:outerShdw>
                </a:effectLst>
              </a:rPr>
              <a:t>Cyclones… </a:t>
            </a:r>
          </a:p>
          <a:p>
            <a:pPr algn="ctr"/>
            <a:r>
              <a:rPr lang="en-US" sz="3200" b="1" dirty="0" smtClean="0">
                <a:solidFill>
                  <a:srgbClr val="FFFF00"/>
                </a:solidFill>
                <a:effectLst>
                  <a:outerShdw blurRad="38100" dist="38100" dir="2700000" algn="tl">
                    <a:srgbClr val="000000">
                      <a:alpha val="43137"/>
                    </a:srgbClr>
                  </a:outerShdw>
                </a:effectLst>
              </a:rPr>
              <a:t>Perspective </a:t>
            </a:r>
            <a:r>
              <a:rPr lang="en-US" sz="3200" b="1" dirty="0">
                <a:solidFill>
                  <a:srgbClr val="FFFF00"/>
                </a:solidFill>
                <a:effectLst>
                  <a:outerShdw blurRad="38100" dist="38100" dir="2700000" algn="tl">
                    <a:srgbClr val="000000">
                      <a:alpha val="43137"/>
                    </a:srgbClr>
                  </a:outerShdw>
                </a:effectLst>
              </a:rPr>
              <a:t>from the Ocean Prediction </a:t>
            </a:r>
            <a:r>
              <a:rPr lang="en-US" sz="3200" b="1" dirty="0" smtClean="0">
                <a:solidFill>
                  <a:srgbClr val="FFFF00"/>
                </a:solidFill>
                <a:effectLst>
                  <a:outerShdw blurRad="38100" dist="38100" dir="2700000" algn="tl">
                    <a:srgbClr val="000000">
                      <a:alpha val="43137"/>
                    </a:srgbClr>
                  </a:outerShdw>
                </a:effectLst>
              </a:rPr>
              <a:t>Center</a:t>
            </a:r>
          </a:p>
          <a:p>
            <a:pPr algn="ctr"/>
            <a:endParaRPr lang="en-US" sz="2400" dirty="0" smtClean="0">
              <a:solidFill>
                <a:srgbClr val="FFFF00"/>
              </a:solidFill>
            </a:endParaRPr>
          </a:p>
          <a:p>
            <a:r>
              <a:rPr lang="en-US" sz="2400" dirty="0">
                <a:solidFill>
                  <a:srgbClr val="FFFF00"/>
                </a:solidFill>
              </a:rPr>
              <a:t>	</a:t>
            </a:r>
            <a:r>
              <a:rPr lang="en-US" sz="2400" u="sng" dirty="0" smtClean="0">
                <a:solidFill>
                  <a:srgbClr val="FFFF00"/>
                </a:solidFill>
                <a:effectLst>
                  <a:outerShdw blurRad="38100" dist="38100" dir="2700000" algn="tl">
                    <a:srgbClr val="000000">
                      <a:alpha val="43137"/>
                    </a:srgbClr>
                  </a:outerShdw>
                </a:effectLst>
              </a:rPr>
              <a:t>Outline</a:t>
            </a:r>
          </a:p>
          <a:p>
            <a:pPr marL="342900" indent="-342900">
              <a:buAutoNum type="arabicPeriod"/>
            </a:pPr>
            <a:r>
              <a:rPr lang="en-US" sz="1600" dirty="0" smtClean="0">
                <a:solidFill>
                  <a:srgbClr val="FFFF00"/>
                </a:solidFill>
                <a:effectLst>
                  <a:outerShdw blurRad="38100" dist="38100" dir="2700000" algn="tl">
                    <a:srgbClr val="000000">
                      <a:alpha val="43137"/>
                    </a:srgbClr>
                  </a:outerShdw>
                </a:effectLst>
              </a:rPr>
              <a:t>OPC overview</a:t>
            </a:r>
          </a:p>
          <a:p>
            <a:pPr marL="342900" indent="-342900">
              <a:buAutoNum type="arabicPeriod"/>
            </a:pPr>
            <a:r>
              <a:rPr lang="en-US" sz="1600" dirty="0" smtClean="0">
                <a:solidFill>
                  <a:srgbClr val="FFFF00"/>
                </a:solidFill>
                <a:effectLst>
                  <a:outerShdw blurRad="38100" dist="38100" dir="2700000" algn="tl">
                    <a:srgbClr val="000000">
                      <a:alpha val="43137"/>
                    </a:srgbClr>
                  </a:outerShdw>
                </a:effectLst>
              </a:rPr>
              <a:t>Mentors</a:t>
            </a:r>
          </a:p>
          <a:p>
            <a:pPr marL="342900" indent="-342900">
              <a:buAutoNum type="arabicPeriod"/>
            </a:pPr>
            <a:r>
              <a:rPr lang="en-US" sz="1600" dirty="0" smtClean="0">
                <a:solidFill>
                  <a:srgbClr val="FFFF00"/>
                </a:solidFill>
                <a:effectLst>
                  <a:outerShdw blurRad="38100" dist="38100" dir="2700000" algn="tl">
                    <a:srgbClr val="000000">
                      <a:alpha val="43137"/>
                    </a:srgbClr>
                  </a:outerShdw>
                </a:effectLst>
              </a:rPr>
              <a:t>Production progression</a:t>
            </a:r>
          </a:p>
          <a:p>
            <a:pPr marL="800100" lvl="1" indent="-342900">
              <a:buAutoNum type="arabicPeriod"/>
            </a:pPr>
            <a:r>
              <a:rPr lang="en-US" sz="1600" dirty="0" smtClean="0">
                <a:solidFill>
                  <a:srgbClr val="FFFF00"/>
                </a:solidFill>
                <a:effectLst>
                  <a:outerShdw blurRad="38100" dist="38100" dir="2700000" algn="tl">
                    <a:srgbClr val="000000">
                      <a:alpha val="43137"/>
                    </a:srgbClr>
                  </a:outerShdw>
                </a:effectLst>
              </a:rPr>
              <a:t>Light tables to integrated workstations</a:t>
            </a:r>
          </a:p>
          <a:p>
            <a:pPr marL="342900" indent="-342900">
              <a:buAutoNum type="arabicPeriod"/>
            </a:pPr>
            <a:r>
              <a:rPr lang="en-US" sz="1600" dirty="0" smtClean="0">
                <a:solidFill>
                  <a:srgbClr val="FFFF00"/>
                </a:solidFill>
                <a:effectLst>
                  <a:outerShdw blurRad="38100" dist="38100" dir="2700000" algn="tl">
                    <a:srgbClr val="000000">
                      <a:alpha val="43137"/>
                    </a:srgbClr>
                  </a:outerShdw>
                </a:effectLst>
              </a:rPr>
              <a:t>Marine weather and global shipping</a:t>
            </a:r>
          </a:p>
          <a:p>
            <a:pPr marL="342900" indent="-342900">
              <a:buAutoNum type="arabicPeriod"/>
            </a:pPr>
            <a:r>
              <a:rPr lang="en-US" sz="1600" dirty="0" smtClean="0">
                <a:solidFill>
                  <a:srgbClr val="FFFF00"/>
                </a:solidFill>
                <a:effectLst>
                  <a:outerShdw blurRad="38100" dist="38100" dir="2700000" algn="tl">
                    <a:srgbClr val="000000">
                      <a:alpha val="43137"/>
                    </a:srgbClr>
                  </a:outerShdw>
                </a:effectLst>
              </a:rPr>
              <a:t>Forecast and observational capabilities</a:t>
            </a:r>
          </a:p>
          <a:p>
            <a:pPr marL="800100" lvl="1" indent="-342900">
              <a:buAutoNum type="arabicPeriod"/>
            </a:pPr>
            <a:r>
              <a:rPr lang="en-US" sz="1600" dirty="0" smtClean="0">
                <a:solidFill>
                  <a:srgbClr val="FFFF00"/>
                </a:solidFill>
                <a:effectLst>
                  <a:outerShdw blurRad="38100" dist="38100" dir="2700000" algn="tl">
                    <a:srgbClr val="000000">
                      <a:alpha val="43137"/>
                    </a:srgbClr>
                  </a:outerShdw>
                </a:effectLst>
              </a:rPr>
              <a:t>Sea Truth</a:t>
            </a:r>
          </a:p>
          <a:p>
            <a:pPr marL="342900" indent="-342900">
              <a:buAutoNum type="arabicPeriod"/>
            </a:pPr>
            <a:r>
              <a:rPr lang="en-US" sz="1600" dirty="0" smtClean="0">
                <a:solidFill>
                  <a:srgbClr val="FFFF00"/>
                </a:solidFill>
                <a:effectLst>
                  <a:outerShdw blurRad="38100" dist="38100" dir="2700000" algn="tl">
                    <a:srgbClr val="000000">
                      <a:alpha val="43137"/>
                    </a:srgbClr>
                  </a:outerShdw>
                </a:effectLst>
              </a:rPr>
              <a:t>Challenges</a:t>
            </a:r>
          </a:p>
          <a:p>
            <a:pPr marL="342900" indent="-342900">
              <a:buAutoNum type="arabicPeriod"/>
            </a:pPr>
            <a:endParaRPr lang="en-US" sz="1600" dirty="0" smtClean="0">
              <a:solidFill>
                <a:srgbClr val="FFFF00"/>
              </a:solidFill>
            </a:endParaRPr>
          </a:p>
          <a:p>
            <a:pPr marL="342900" indent="-342900">
              <a:buAutoNum type="arabicPeriod"/>
            </a:pPr>
            <a:endParaRPr lang="en-US" sz="1600" dirty="0" smtClean="0">
              <a:solidFill>
                <a:srgbClr val="FFFF00"/>
              </a:solidFill>
            </a:endParaRPr>
          </a:p>
          <a:p>
            <a:pPr marL="342900" indent="-342900">
              <a:buAutoNum type="arabicPeriod"/>
            </a:pPr>
            <a:endParaRPr lang="en-US" sz="1600" dirty="0" smtClean="0">
              <a:solidFill>
                <a:srgbClr val="FFFF00"/>
              </a:solidFill>
            </a:endParaRPr>
          </a:p>
          <a:p>
            <a:pPr algn="ctr"/>
            <a:endParaRPr lang="en-US" sz="2800" b="1" dirty="0" smtClean="0">
              <a:solidFill>
                <a:srgbClr val="FFFF00"/>
              </a:solidFill>
            </a:endParaRPr>
          </a:p>
          <a:p>
            <a:pPr algn="ctr"/>
            <a:endParaRPr lang="en-US" sz="2800" b="1" dirty="0">
              <a:solidFill>
                <a:srgbClr val="FFFF00"/>
              </a:solidFill>
            </a:endParaRPr>
          </a:p>
          <a:p>
            <a:pPr algn="ctr"/>
            <a:endParaRPr lang="en-US" sz="2800" b="1" dirty="0" smtClean="0">
              <a:solidFill>
                <a:srgbClr val="FFFF00"/>
              </a:solidFill>
            </a:endParaRPr>
          </a:p>
          <a:p>
            <a:r>
              <a:rPr lang="en-US" dirty="0" smtClean="0">
                <a:solidFill>
                  <a:srgbClr val="FFFF00"/>
                </a:solidFill>
                <a:effectLst>
                  <a:outerShdw blurRad="38100" dist="38100" dir="2700000" algn="tl">
                    <a:srgbClr val="000000">
                      <a:alpha val="43137"/>
                    </a:srgbClr>
                  </a:outerShdw>
                </a:effectLst>
              </a:rPr>
              <a:t>Joe Sienkiewicz, Chief, Ocean Applications Branch</a:t>
            </a:r>
          </a:p>
          <a:p>
            <a:endParaRPr lang="en-US" dirty="0">
              <a:solidFill>
                <a:srgbClr val="FFFF00"/>
              </a:solidFill>
            </a:endParaRPr>
          </a:p>
          <a:p>
            <a:endParaRPr lang="en-US" dirty="0" smtClean="0">
              <a:solidFill>
                <a:srgbClr val="FFFF00"/>
              </a:solidFill>
            </a:endParaRPr>
          </a:p>
          <a:p>
            <a:endParaRPr lang="en-US" dirty="0">
              <a:solidFill>
                <a:srgbClr val="FFFF00"/>
              </a:solidFill>
            </a:endParaRP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52600"/>
            <a:ext cx="762000" cy="80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169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8hr_psn.png"/>
          <p:cNvPicPr>
            <a:picLocks noChangeAspect="1"/>
          </p:cNvPicPr>
          <p:nvPr/>
        </p:nvPicPr>
        <p:blipFill>
          <a:blip r:embed="rId2" cstate="print"/>
          <a:stretch>
            <a:fillRect/>
          </a:stretch>
        </p:blipFill>
        <p:spPr>
          <a:xfrm>
            <a:off x="4572000" y="1828800"/>
            <a:ext cx="4608014" cy="2006600"/>
          </a:xfrm>
          <a:prstGeom prst="rect">
            <a:avLst/>
          </a:prstGeom>
        </p:spPr>
      </p:pic>
      <p:pic>
        <p:nvPicPr>
          <p:cNvPr id="7" name="Picture 6" descr="96_warning.png"/>
          <p:cNvPicPr>
            <a:picLocks noChangeAspect="1"/>
          </p:cNvPicPr>
          <p:nvPr/>
        </p:nvPicPr>
        <p:blipFill>
          <a:blip r:embed="rId3" cstate="print"/>
          <a:stretch>
            <a:fillRect/>
          </a:stretch>
        </p:blipFill>
        <p:spPr>
          <a:xfrm>
            <a:off x="0" y="4555844"/>
            <a:ext cx="4584700" cy="1997356"/>
          </a:xfrm>
          <a:prstGeom prst="rect">
            <a:avLst/>
          </a:prstGeom>
        </p:spPr>
      </p:pic>
      <p:pic>
        <p:nvPicPr>
          <p:cNvPr id="5" name="Picture 4" descr="48_warning.png"/>
          <p:cNvPicPr>
            <a:picLocks noChangeAspect="1"/>
          </p:cNvPicPr>
          <p:nvPr/>
        </p:nvPicPr>
        <p:blipFill>
          <a:blip r:embed="rId4" cstate="print"/>
          <a:stretch>
            <a:fillRect/>
          </a:stretch>
        </p:blipFill>
        <p:spPr>
          <a:xfrm>
            <a:off x="0" y="1853577"/>
            <a:ext cx="4572000" cy="1956423"/>
          </a:xfrm>
          <a:prstGeom prst="rect">
            <a:avLst/>
          </a:prstGeom>
        </p:spPr>
      </p:pic>
      <p:pic>
        <p:nvPicPr>
          <p:cNvPr id="4" name="Picture 3" descr="96hr_position.png"/>
          <p:cNvPicPr>
            <a:picLocks noChangeAspect="1"/>
          </p:cNvPicPr>
          <p:nvPr/>
        </p:nvPicPr>
        <p:blipFill>
          <a:blip r:embed="rId5" cstate="print"/>
          <a:stretch>
            <a:fillRect/>
          </a:stretch>
        </p:blipFill>
        <p:spPr>
          <a:xfrm>
            <a:off x="4570379" y="4495800"/>
            <a:ext cx="4573621" cy="2362200"/>
          </a:xfrm>
          <a:prstGeom prst="rect">
            <a:avLst/>
          </a:prstGeom>
        </p:spPr>
      </p:pic>
      <p:sp>
        <p:nvSpPr>
          <p:cNvPr id="2" name="Title 1"/>
          <p:cNvSpPr>
            <a:spLocks noGrp="1"/>
          </p:cNvSpPr>
          <p:nvPr>
            <p:ph type="title"/>
          </p:nvPr>
        </p:nvSpPr>
        <p:spPr/>
        <p:txBody>
          <a:bodyPr>
            <a:normAutofit fontScale="90000"/>
          </a:bodyPr>
          <a:lstStyle/>
          <a:p>
            <a:r>
              <a:rPr lang="en-US" dirty="0" smtClean="0"/>
              <a:t>Performance (Cyclones)</a:t>
            </a:r>
            <a:br>
              <a:rPr lang="en-US" dirty="0" smtClean="0"/>
            </a:br>
            <a:r>
              <a:rPr lang="en-US" dirty="0" smtClean="0"/>
              <a:t>2005 - 2012</a:t>
            </a:r>
            <a:endParaRPr lang="en-US" dirty="0"/>
          </a:p>
        </p:txBody>
      </p:sp>
      <p:sp>
        <p:nvSpPr>
          <p:cNvPr id="8" name="TextBox 7"/>
          <p:cNvSpPr txBox="1"/>
          <p:nvPr/>
        </p:nvSpPr>
        <p:spPr>
          <a:xfrm>
            <a:off x="152400" y="1459468"/>
            <a:ext cx="7912744" cy="3139321"/>
          </a:xfrm>
          <a:prstGeom prst="rect">
            <a:avLst/>
          </a:prstGeom>
          <a:noFill/>
        </p:spPr>
        <p:txBody>
          <a:bodyPr wrap="none" rtlCol="0">
            <a:spAutoFit/>
          </a:bodyPr>
          <a:lstStyle/>
          <a:p>
            <a:r>
              <a:rPr lang="en-US" dirty="0" smtClean="0"/>
              <a:t>Warnings – Mean Average Error (Categorical)              Position Error (N MI)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48 h – trend is improving			48 h – 112 n mi (~ 28 n mi / 12 h)</a:t>
            </a:r>
          </a:p>
          <a:p>
            <a:r>
              <a:rPr lang="en-US" dirty="0" smtClean="0"/>
              <a:t>96 h – slight improving trend			96 h – 215 n mi (~ 27 n mi / 12 h) </a:t>
            </a:r>
            <a:endParaRPr lang="en-US" dirty="0"/>
          </a:p>
        </p:txBody>
      </p:sp>
    </p:spTree>
    <p:extLst>
      <p:ext uri="{BB962C8B-B14F-4D97-AF65-F5344CB8AC3E}">
        <p14:creationId xmlns:p14="http://schemas.microsoft.com/office/powerpoint/2010/main" val="28029905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oseph.sienkiewicz\Contacts\Downloads\P-3 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62400"/>
            <a:ext cx="9144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rgbClr val="0070C0"/>
                </a:solidFill>
              </a:rPr>
              <a:t>35 years of Improvements</a:t>
            </a:r>
            <a:endParaRPr lang="en-US" b="1" dirty="0">
              <a:solidFill>
                <a:srgbClr val="0070C0"/>
              </a:solidFill>
            </a:endParaRPr>
          </a:p>
        </p:txBody>
      </p:sp>
      <p:sp>
        <p:nvSpPr>
          <p:cNvPr id="3" name="Content Placeholder 2"/>
          <p:cNvSpPr>
            <a:spLocks noGrp="1"/>
          </p:cNvSpPr>
          <p:nvPr>
            <p:ph idx="1"/>
          </p:nvPr>
        </p:nvSpPr>
        <p:spPr>
          <a:xfrm>
            <a:off x="0" y="1143000"/>
            <a:ext cx="9144000" cy="5562600"/>
          </a:xfrm>
        </p:spPr>
        <p:txBody>
          <a:bodyPr/>
          <a:lstStyle/>
          <a:p>
            <a:r>
              <a:rPr lang="en-US" b="1" dirty="0" smtClean="0">
                <a:solidFill>
                  <a:srgbClr val="FFC000"/>
                </a:solidFill>
              </a:rPr>
              <a:t>Observations</a:t>
            </a:r>
          </a:p>
          <a:p>
            <a:pPr lvl="1"/>
            <a:r>
              <a:rPr lang="en-US" dirty="0" smtClean="0">
                <a:solidFill>
                  <a:srgbClr val="FFFF00"/>
                </a:solidFill>
              </a:rPr>
              <a:t>Satellite ocean vector winds (</a:t>
            </a:r>
            <a:r>
              <a:rPr lang="en-US" dirty="0" err="1" smtClean="0">
                <a:solidFill>
                  <a:srgbClr val="FFFF00"/>
                </a:solidFill>
              </a:rPr>
              <a:t>scatterometers</a:t>
            </a:r>
            <a:r>
              <a:rPr lang="en-US" dirty="0" smtClean="0">
                <a:solidFill>
                  <a:srgbClr val="FFFF00"/>
                </a:solidFill>
              </a:rPr>
              <a:t>)</a:t>
            </a:r>
          </a:p>
          <a:p>
            <a:pPr lvl="2"/>
            <a:r>
              <a:rPr lang="en-US" dirty="0" smtClean="0">
                <a:solidFill>
                  <a:srgbClr val="FFFF00"/>
                </a:solidFill>
              </a:rPr>
              <a:t>Focus on the extreme event</a:t>
            </a:r>
          </a:p>
          <a:p>
            <a:pPr lvl="1"/>
            <a:r>
              <a:rPr lang="en-US" dirty="0" smtClean="0">
                <a:solidFill>
                  <a:srgbClr val="FFFF00"/>
                </a:solidFill>
              </a:rPr>
              <a:t>Satellite wave heights (altimeters)</a:t>
            </a:r>
          </a:p>
          <a:p>
            <a:r>
              <a:rPr lang="en-US" b="1" dirty="0" smtClean="0">
                <a:solidFill>
                  <a:srgbClr val="FFC000"/>
                </a:solidFill>
              </a:rPr>
              <a:t>NWP</a:t>
            </a:r>
          </a:p>
          <a:p>
            <a:pPr lvl="1"/>
            <a:r>
              <a:rPr lang="en-US" dirty="0" smtClean="0">
                <a:solidFill>
                  <a:srgbClr val="FFFF00"/>
                </a:solidFill>
              </a:rPr>
              <a:t>Greatly improved predictive capabilities</a:t>
            </a:r>
          </a:p>
          <a:p>
            <a:pPr lvl="2"/>
            <a:r>
              <a:rPr lang="en-US" dirty="0" smtClean="0">
                <a:solidFill>
                  <a:srgbClr val="FFFF00"/>
                </a:solidFill>
              </a:rPr>
              <a:t>No longer if - but when and how bad!!</a:t>
            </a:r>
          </a:p>
          <a:p>
            <a:pPr lvl="2"/>
            <a:r>
              <a:rPr lang="en-US" dirty="0" smtClean="0">
                <a:solidFill>
                  <a:srgbClr val="FFFF00"/>
                </a:solidFill>
              </a:rPr>
              <a:t>Assimilation, resolution, physics</a:t>
            </a:r>
          </a:p>
          <a:p>
            <a:pPr lvl="1"/>
            <a:r>
              <a:rPr lang="en-US" dirty="0" smtClean="0">
                <a:solidFill>
                  <a:srgbClr val="FFFF00"/>
                </a:solidFill>
              </a:rPr>
              <a:t>Focus on </a:t>
            </a:r>
            <a:r>
              <a:rPr lang="en-US" b="1" dirty="0" smtClean="0">
                <a:solidFill>
                  <a:srgbClr val="FFFF00"/>
                </a:solidFill>
              </a:rPr>
              <a:t>ocean waves</a:t>
            </a:r>
          </a:p>
          <a:p>
            <a:pPr lvl="1"/>
            <a:r>
              <a:rPr lang="en-US" dirty="0" smtClean="0">
                <a:solidFill>
                  <a:srgbClr val="FFFF00"/>
                </a:solidFill>
              </a:rPr>
              <a:t>Availability of ensemble forecast systems</a:t>
            </a:r>
          </a:p>
          <a:p>
            <a:pPr lvl="2"/>
            <a:endParaRPr lang="en-US" dirty="0" smtClean="0"/>
          </a:p>
          <a:p>
            <a:pPr lvl="2"/>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031263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endParaRPr lang="en-US" dirty="0"/>
          </a:p>
        </p:txBody>
      </p:sp>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8342" r="8457"/>
          <a:stretch/>
        </p:blipFill>
        <p:spPr bwMode="auto">
          <a:xfrm>
            <a:off x="0" y="0"/>
            <a:ext cx="9144000" cy="6868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47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1577" t="7275" r="11180"/>
          <a:stretch/>
        </p:blipFill>
        <p:spPr bwMode="auto">
          <a:xfrm>
            <a:off x="0" y="-1"/>
            <a:ext cx="9220199" cy="6917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74206" y="1542871"/>
            <a:ext cx="1879041" cy="1200329"/>
          </a:xfrm>
          <a:prstGeom prst="rect">
            <a:avLst/>
          </a:prstGeom>
          <a:solidFill>
            <a:schemeClr val="bg1"/>
          </a:solidFill>
        </p:spPr>
        <p:txBody>
          <a:bodyPr wrap="none" rtlCol="0">
            <a:spAutoFit/>
          </a:bodyPr>
          <a:lstStyle/>
          <a:p>
            <a:pPr algn="ctr"/>
            <a:r>
              <a:rPr lang="en-US" dirty="0" smtClean="0"/>
              <a:t>Composites of </a:t>
            </a:r>
          </a:p>
          <a:p>
            <a:pPr algn="ctr"/>
            <a:r>
              <a:rPr lang="en-US" dirty="0" smtClean="0"/>
              <a:t>~ 500 wind fields</a:t>
            </a:r>
            <a:br>
              <a:rPr lang="en-US" dirty="0" smtClean="0"/>
            </a:br>
            <a:r>
              <a:rPr lang="en-US" dirty="0" smtClean="0"/>
              <a:t/>
            </a:r>
            <a:br>
              <a:rPr lang="en-US" dirty="0" smtClean="0"/>
            </a:br>
            <a:r>
              <a:rPr lang="en-US" dirty="0" smtClean="0"/>
              <a:t>Radials – 1000 km</a:t>
            </a:r>
            <a:endParaRPr lang="en-US" dirty="0"/>
          </a:p>
        </p:txBody>
      </p:sp>
    </p:spTree>
    <p:extLst>
      <p:ext uri="{BB962C8B-B14F-4D97-AF65-F5344CB8AC3E}">
        <p14:creationId xmlns:p14="http://schemas.microsoft.com/office/powerpoint/2010/main" val="17262810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90" r="8571"/>
          <a:stretch/>
        </p:blipFill>
        <p:spPr bwMode="auto">
          <a:xfrm>
            <a:off x="0" y="0"/>
            <a:ext cx="9144000" cy="68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79462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oseph.sienkiewicz\Contacts\Downloads\P-3 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62400"/>
            <a:ext cx="9144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rgbClr val="0070C0"/>
                </a:solidFill>
              </a:rPr>
              <a:t>Challenges</a:t>
            </a:r>
            <a:endParaRPr lang="en-US" b="1" dirty="0">
              <a:solidFill>
                <a:srgbClr val="0070C0"/>
              </a:solidFill>
            </a:endParaRPr>
          </a:p>
        </p:txBody>
      </p:sp>
      <p:sp>
        <p:nvSpPr>
          <p:cNvPr id="3" name="Content Placeholder 2"/>
          <p:cNvSpPr>
            <a:spLocks noGrp="1"/>
          </p:cNvSpPr>
          <p:nvPr>
            <p:ph idx="1"/>
          </p:nvPr>
        </p:nvSpPr>
        <p:spPr>
          <a:xfrm>
            <a:off x="0" y="1143000"/>
            <a:ext cx="9144000" cy="5562600"/>
          </a:xfrm>
        </p:spPr>
        <p:txBody>
          <a:bodyPr>
            <a:normAutofit/>
          </a:bodyPr>
          <a:lstStyle/>
          <a:p>
            <a:r>
              <a:rPr lang="en-US" b="1" dirty="0" smtClean="0">
                <a:solidFill>
                  <a:srgbClr val="FFC000"/>
                </a:solidFill>
                <a:effectLst>
                  <a:outerShdw blurRad="38100" dist="38100" dir="2700000" algn="tl">
                    <a:srgbClr val="000000">
                      <a:alpha val="43137"/>
                    </a:srgbClr>
                  </a:outerShdw>
                </a:effectLst>
              </a:rPr>
              <a:t>Marine weather not an area of emphasis</a:t>
            </a:r>
          </a:p>
          <a:p>
            <a:r>
              <a:rPr lang="en-US" b="1" dirty="0" smtClean="0">
                <a:solidFill>
                  <a:srgbClr val="FFC000"/>
                </a:solidFill>
                <a:effectLst>
                  <a:outerShdw blurRad="38100" dist="38100" dir="2700000" algn="tl">
                    <a:srgbClr val="000000">
                      <a:alpha val="43137"/>
                    </a:srgbClr>
                  </a:outerShdw>
                </a:effectLst>
              </a:rPr>
              <a:t>Maintaining and improving observations</a:t>
            </a:r>
          </a:p>
          <a:p>
            <a:pPr lvl="1"/>
            <a:r>
              <a:rPr lang="en-US" b="1" dirty="0" smtClean="0">
                <a:solidFill>
                  <a:srgbClr val="FFC000"/>
                </a:solidFill>
                <a:effectLst>
                  <a:outerShdw blurRad="38100" dist="38100" dir="2700000" algn="tl">
                    <a:srgbClr val="000000">
                      <a:alpha val="43137"/>
                    </a:srgbClr>
                  </a:outerShdw>
                </a:effectLst>
              </a:rPr>
              <a:t>Non-standard satellite instruments</a:t>
            </a:r>
          </a:p>
          <a:p>
            <a:r>
              <a:rPr lang="en-US" b="1" dirty="0" smtClean="0">
                <a:solidFill>
                  <a:srgbClr val="FFC000"/>
                </a:solidFill>
                <a:effectLst>
                  <a:outerShdw blurRad="38100" dist="38100" dir="2700000" algn="tl">
                    <a:srgbClr val="000000">
                      <a:alpha val="43137"/>
                    </a:srgbClr>
                  </a:outerShdw>
                </a:effectLst>
              </a:rPr>
              <a:t>Information =   Products and Services</a:t>
            </a:r>
          </a:p>
          <a:p>
            <a:r>
              <a:rPr lang="en-US" b="1" dirty="0" smtClean="0">
                <a:solidFill>
                  <a:srgbClr val="FFC000"/>
                </a:solidFill>
                <a:effectLst>
                  <a:outerShdw blurRad="38100" dist="38100" dir="2700000" algn="tl">
                    <a:srgbClr val="000000">
                      <a:alpha val="43137"/>
                    </a:srgbClr>
                  </a:outerShdw>
                </a:effectLst>
              </a:rPr>
              <a:t>Training - Keeping knowledge relevant</a:t>
            </a:r>
          </a:p>
          <a:p>
            <a:pPr lvl="1"/>
            <a:r>
              <a:rPr lang="en-US" b="1" dirty="0" smtClean="0">
                <a:solidFill>
                  <a:srgbClr val="FFC000"/>
                </a:solidFill>
                <a:effectLst>
                  <a:outerShdw blurRad="38100" dist="38100" dir="2700000" algn="tl">
                    <a:srgbClr val="000000">
                      <a:alpha val="43137"/>
                    </a:srgbClr>
                  </a:outerShdw>
                </a:effectLst>
              </a:rPr>
              <a:t>Knowledge reflected into products and services</a:t>
            </a:r>
          </a:p>
          <a:p>
            <a:r>
              <a:rPr lang="en-US" b="1" dirty="0" smtClean="0">
                <a:solidFill>
                  <a:srgbClr val="FFC000"/>
                </a:solidFill>
                <a:effectLst>
                  <a:outerShdw blurRad="38100" dist="38100" dir="2700000" algn="tl">
                    <a:srgbClr val="000000">
                      <a:alpha val="43137"/>
                    </a:srgbClr>
                  </a:outerShdw>
                </a:effectLst>
              </a:rPr>
              <a:t>Consistency across areas of responsibility</a:t>
            </a:r>
          </a:p>
          <a:p>
            <a:r>
              <a:rPr lang="en-US" b="1" dirty="0" smtClean="0">
                <a:solidFill>
                  <a:srgbClr val="FFC000"/>
                </a:solidFill>
                <a:effectLst>
                  <a:outerShdw blurRad="38100" dist="38100" dir="2700000" algn="tl">
                    <a:srgbClr val="000000">
                      <a:alpha val="43137"/>
                    </a:srgbClr>
                  </a:outerShdw>
                </a:effectLst>
              </a:rPr>
              <a:t>Extension to probabilistic suite</a:t>
            </a:r>
          </a:p>
          <a:p>
            <a:r>
              <a:rPr lang="en-US" b="1" dirty="0" smtClean="0">
                <a:solidFill>
                  <a:srgbClr val="FFC000"/>
                </a:solidFill>
                <a:effectLst>
                  <a:outerShdw blurRad="38100" dist="38100" dir="2700000" algn="tl">
                    <a:srgbClr val="000000">
                      <a:alpha val="43137"/>
                    </a:srgbClr>
                  </a:outerShdw>
                </a:effectLst>
              </a:rPr>
              <a:t>Extension of forecast horizon  </a:t>
            </a:r>
          </a:p>
          <a:p>
            <a:endParaRPr lang="en-US" dirty="0" smtClean="0"/>
          </a:p>
          <a:p>
            <a:endParaRPr lang="en-US" dirty="0"/>
          </a:p>
          <a:p>
            <a:endParaRPr lang="en-US" dirty="0" smtClean="0"/>
          </a:p>
          <a:p>
            <a:pPr lvl="2"/>
            <a:endParaRPr lang="en-US" dirty="0" smtClean="0"/>
          </a:p>
          <a:p>
            <a:pPr lvl="2"/>
            <a:endParaRPr lang="en-US" dirty="0" smtClean="0"/>
          </a:p>
          <a:p>
            <a:pPr lvl="1"/>
            <a:endParaRPr lang="en-US" dirty="0" smtClean="0"/>
          </a:p>
          <a:p>
            <a:pPr lvl="1"/>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75" y="2924175"/>
            <a:ext cx="42862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data:image/jpeg;base64,/9j/4AAQSkZJRgABAQAAAQABAAD/2wCEAAkGBwgHBgkIBwgKCgkLDRYPDQwMDRsUFRAWIB0iIiAdHx8kKDQsJCYxJx8fLT0tMTU3Ojo6Iys/RD84QzQ5OjcBCgoKDQwNGg8PGjclHyU3Nzc3Nzc3Nzc3Nzc3Nzc3Nzc3Nzc3Nzc3Nzc3Nzc3Nzc3Nzc3Nzc3Nzc3Nzc3Nzc3N//AABEIAFoAWgMBEQACEQEDEQH/xAAcAAACAgMBAQAAAAAAAAAAAAAABwUGAQQIAwL/xABCEAABAwICBQcICAUFAQAAAAABAgMEAAUGEQcSITFBE1FhcZGh0RQiIzJCUoGxFhdTVZKTwfAVQ3KClEViY6KyNv/EABsBAAICAwEAAAAAAAAAAAAAAAAFBAYCAwcB/8QANREAAQQAAwYDBwQBBQAAAAAAAQACAwQFETEGEiFBUWFx0eETIoGRobHBMjNS8PEUFRYlNf/aAAwDAQACEQMRAD8AeNCEUIXw862y2px1aUISM1KUcgBXhIHErJrS45NGZVIvuky1QSpq3oVOeHtJ81vPr4/Cokl1jeDeKsNPZqzNk6Y7g+qp0/SdfHSosmNFQd2SMyPiaim5K7RPo9m6EQzkJPiclEnSFftfW/jX9vmZfKsfbWO63f7ZhGWWTfn6qSg6SsQNEFbzElHELbG34ivRblbqsH7O4fKM2cPAq22TSjAkqS3dY6oij/MQdZPiKkx3mn9QySO3svPGN6B2920KvcSXHmMJfivIdaUMwtCswamNcHDMFVqSJ8Tix4yK96yWCKEIoQihCj73d4llgLmTnAltO4cVHmFYSSNjbmVJqVJbcoiiHFJDFuMJ+IJGosrbilWTMVvM6x6feNKnySWHZBX2tSp4PD7SQ+91/AW5hzR3d70hL81fkMZXsj1yOvw7alxUmji/ikN7aaeQltcbo680wLZo0w5CSkuxBJdG9bvnHv21LaxrdAq5LPLKc5HE+JUynCliSkAWyPkP9tZLUoyfo5wxMCsrchhZ/mMeYrtFYua12oW2KeWI5xuIPYqkYh0YXK3oU/ZnjPZSMyy4QHR1Hcfj21DlpNPFnBWOhtNNGQ2wN4defqq7Yr9dcMzNZjlW9vpYzwICusHd11Ca+SB+Ss89SpisAdrnoeY/vRO3DGIoeIoAkRlaridjrR3oNNoZmytzC59foS0ZfZyfA9VM1tUFFCF8OuIZbW44oJQkEqJ4CvCcuJXrWlxDRqUhMdYmdv8AdFKQVGK0rUjMp9o55Z9ZpRI91iTILotGtDhFMySa5ZnyV10c4EREaRdbwgOTHBmhBGxscw/e2mcMTY25BUfEMQlvSmR+nIdEyAAAABkBW1QVmhCKEIoQq1jPFkbDkMgFLk1weiZz7z0VHnnEQ7pthWFSX5OjBqUjLlPkXCaqTKWp6S+vIADMqPMBSoNfM/uugPkrYbXGfutC3bDd5mHbsiU0FoW2dV5lWzWHFJrJj3QSLRbrw4rT93nxB6H+6roC1XBi6W9ibFVrNPICk9HQadNIcMwuZyRujeWOGRC269WCo+la8KgWJMNlWTsxWqct4QN/hUO5Jus3RzVi2bpia17V2jfuqJoysKbzf1SpCNaLB3A7ivLwPeaxpR5N3ypG094yTCs3Ruvj/hQ9002YkauD7cRiG0yhWSEFGsQOupyqq1frwxX7sL8qhCPrwxX7sL8qhCPrwxX7sL8qhCtNi0j4oet/8UvBisxnARFYQ1kuQfe6EA8eO4c4jzziId02wrCpL8nRg1Pkqhebs7Kfen3F4rdWcyT8h0UqDXzP7q/ySVsNrdGj6+qrsHF8q2XBUyIwwt0bG1Oo1gnqFN4YWxNyC53iOIy3pd9+nIdE2sf27y61WzFLTKWzLZQJSUbgopGR+Y7Ki3o9HhPtlrpDnVXaHiPz5qQ0O3k8rKszqtmXLsgn4KHyPxrKlJm3dPJR9qKnsrAmbo7XxHomnU5VhJfS3NL2JUx/ZjsgfE7TSm47OTJdA2YhDKZf1P2Vy0SQBFwfHfy8+Xm8T/Vt/Wmcbd1gCo9uUzWHyHmT90grxgDFbd0lJNmfVk6oayCClW3eDnurNR1p/QLFX3JJ7vGhCPoFir7kk93jQhSlmwc5a1idimMW0IPoIKledIVzqyOxA4nedw5xHnnEQ7pthWFSX5OjBqfwpC4TnZT5efJW6vJKEITlu3JSOAA4UqAfM/ur/JJWwyt0aPr6qIuGGMWXMhxFmlcifVGQ3dtN4YWxDILnWI4jLel336ch0WmMBYqJy/gsn/r41uS9dJrs63dHabZJRk6iCBlzLSnMd4rVO3ejIU3DpzBbjk6EJS4KmKgYttboJAU9yS+kKBHzypdSOUuSuu08YfS3uhHkuhPhTZc9SG0mf/XXD+3/AMiktn94rpWBf+Y34ptYBy+hto1csvJUbuqnS5sdVYMqF4sZChCrWM8VxsOQ/ZcmuD0TX6noqPPOIh3TbCsKkvydGDUpG3O4SbhMVJlrW/JfVkEjeo8ABSprXzP7q/ySVsNrdGj6+qZmjnAfkupd70gLlKHo2ztDY5h+9tN4YWxNyC53iOIy3pd9+nIdEy8gOFbkuRkKELzk5eTO62wahz7K8doVnH+sZLnGFmm+wg1mcprer1a9KKn7wXRMeP8A1js+33C6RT6oz35U4XOEldLEQsYqL2XmyGUrB6RsPypRcblLmuh7MzB9Hc/iT5q+aLJiZGDYjYPnRc2SObV3d2VM4Xb8YKpOIwGvbkjPIn5HiEtrnp2uTNwfai2ljkkKyTruHP5VsUJTVp0oXqTazcbjb48Vp0ERGwSVvn3uhA5+J2DjUexOIh3TbCsKkvydGDU/hUO83Z2S+7PuLxW6s5kk9wpUA+Z/dX+SSthtbo0fX1UNZMaizXIzU21qW4NjfLKOSR0DKm8MIibkFzvEcRlvS779OQ6K4fX3eB/pMT8w+FbkuR9fd4+6Yn5h8KELC9Pd6KTqWqGFcCpSiOyhCc0u9ocwYq8KTyQdh8pqk55FSd3fWuZ27GSpdCEzWo4xzISUwjGVOxbamRtyeLquoDxIpdRbnISrltTMGVWx9T9l0TTVUJUHS9aTJs7FyaTmuIvJeXuK8DlUK7HvM3hyVk2auCGyYnHg/wC40VZ0UXtMC7O219QSzMGaCdwcHiPlWqlLkdwpjtRQLgLTBpwP4KoEXCSoNzlT8URVtIbfUlmCvYqSoHef+PpHrbhz1KnnEQ7pBhWFSX5OjBqfLuti5XBx91UiSdZaskoQhPAbkpA3ADgKVAPmf3V/kkrYbW6NH19VWblAv1wc1k2i4cl7IEVeR7qbwwtibkFzrEcRlvS779OQ6LR+jt8+5rj/AIq/CtyXo+jt8+5rj/ir8KEI+jt8+5rj/ir8KELKcOXxSgBZ7hmeeKsfpQhO7GV1XDwnZ8Peq+I7apKc/VyGwdtL7sujArfsvRJcbLhwHAL70NWlT9wl3lxPo0DkWSeOW89vyrdUj3I8zzS3aG4LFvdbozh8eab1SkiXjLjtS4zseQgLadQULSeINeEZjIr1ri0gjUJAYjs0rDF8VHJICFcpGe99Oew9Y40mniML+Gi6VhWIR4lW3X/q0cPz8VGXCdKuElUiUtyTJcIHOpR3ACsGh0z8uZUyR1fDqxdlk1qZejrAQjhN2vbaVyVD0bRGxsfvtpvDC2JuQXOcSxGW9Lvv05DomTyLX2aPwityXI5Fr7NH4RQhHItfZo/CKEI5Fr7NH4RQhQGLcRW/DsJS3EtLlqB5FjIZqPOeitE8wiHdM8MwyW9JkB7o1KSKUz8T3zkEqU5MlKzccHsJ5/0FL4InTP3naK4YpdjwyqIYeDiMh27p/YdtDNktEeDHSAlpABy4mm656TmcypOheIoQoXFWHIeJbaYsoarifOZeSPOaVzjwrB7GvGTlvrWZa0oliORCR16tFzwvcktT0FtYV6CQ36jnMQeB6D376VTV3xHMaLoGH4xWxBnspMg46g8/BXXDmk9xhCGL4yp0DZy7Q25dI41tiukcHpbf2Ya4l9U5dj+Ffbdimy3FIMa4sFR9hStVQ+Bqa2eN2hVZnwu5B+uMqS8rjEZiQ0R/WK27w6qJ7KT+J+S0Z2I7PASTKuMZB93XBPYKwdNG3UqTDh1uY+5GT8FR8QaUW9RTNhYUpR2eUPDIDqT41Dlu8mKx0dl3Zh1p3DoPNLptN1xNdFJj68uW4r0jqtqUdfgO6tMUD5nbztEzu4tVw2P2MABcOQ0HinRgbB0bDUPWUOUmubXXVbTnTRrQ0ZBUGeeSeQySHMlWqslqRQhFCEUIWrcbfEucVcWfHbfZWMlIcSCKEDglxfdFAK1O4fmciDt8nkeckdR3jvqLJUjfx0TyntBcrANJ3h381TJ2DcTQFEO2lbwHtR1hQ78qiuouGhT6LauB37jCPDj5LQNrvCTqm0zgebVHjWH+ilUn/ktDXj8ltQ8K4jmkBm0ON58XlAfLOs20Xcyosu1cA/bYT48PNWyy6KJTykuXyYEo4ss+b28T21Ljqxs46pDcx+5ZG6Dujt5pl2Wx2+yRksW+OhpIGWYTtqSkmpzUlQhFCEUIRQhFCEUIRQhYoQjIcwoQihCzQhFCEUIRQhFC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30565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21771"/>
            <a:ext cx="11149811" cy="6836229"/>
          </a:xfrm>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effectLst>
                  <a:outerShdw blurRad="38100" dist="38100" dir="2700000" algn="tl">
                    <a:srgbClr val="000000">
                      <a:alpha val="43137"/>
                    </a:srgbClr>
                  </a:outerShdw>
                </a:effectLst>
              </a:rPr>
              <a:t>Surprise!!</a:t>
            </a:r>
            <a:endParaRPr lang="en-US" b="1"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36808" y="5105400"/>
            <a:ext cx="4992392" cy="1477328"/>
          </a:xfrm>
          <a:prstGeom prst="rect">
            <a:avLst/>
          </a:prstGeom>
          <a:solidFill>
            <a:schemeClr val="tx1">
              <a:alpha val="35000"/>
            </a:schemeClr>
          </a:solidFill>
        </p:spPr>
        <p:txBody>
          <a:bodyPr wrap="none" rtlCol="0">
            <a:spAutoFit/>
          </a:bodyPr>
          <a:lstStyle/>
          <a:p>
            <a:r>
              <a:rPr lang="en-US" dirty="0" smtClean="0">
                <a:solidFill>
                  <a:schemeClr val="bg1"/>
                </a:solidFill>
              </a:rPr>
              <a:t>NOAA Ship Gordon Gunter</a:t>
            </a:r>
          </a:p>
          <a:p>
            <a:r>
              <a:rPr lang="en-US" dirty="0" smtClean="0">
                <a:solidFill>
                  <a:schemeClr val="bg1"/>
                </a:solidFill>
              </a:rPr>
              <a:t>SE of </a:t>
            </a:r>
            <a:r>
              <a:rPr lang="en-US" dirty="0">
                <a:solidFill>
                  <a:schemeClr val="bg1"/>
                </a:solidFill>
              </a:rPr>
              <a:t>N</a:t>
            </a:r>
            <a:r>
              <a:rPr lang="en-US" dirty="0" smtClean="0">
                <a:solidFill>
                  <a:schemeClr val="bg1"/>
                </a:solidFill>
              </a:rPr>
              <a:t>antucket</a:t>
            </a:r>
          </a:p>
          <a:p>
            <a:r>
              <a:rPr lang="en-US" dirty="0" smtClean="0">
                <a:solidFill>
                  <a:schemeClr val="bg1"/>
                </a:solidFill>
              </a:rPr>
              <a:t>9 </a:t>
            </a:r>
            <a:r>
              <a:rPr lang="en-US" dirty="0" err="1" smtClean="0">
                <a:solidFill>
                  <a:schemeClr val="bg1"/>
                </a:solidFill>
              </a:rPr>
              <a:t>mb</a:t>
            </a:r>
            <a:r>
              <a:rPr lang="en-US" dirty="0" smtClean="0">
                <a:solidFill>
                  <a:schemeClr val="bg1"/>
                </a:solidFill>
              </a:rPr>
              <a:t> </a:t>
            </a:r>
            <a:r>
              <a:rPr lang="en-US" dirty="0" err="1" smtClean="0">
                <a:solidFill>
                  <a:schemeClr val="bg1"/>
                </a:solidFill>
              </a:rPr>
              <a:t>pres</a:t>
            </a:r>
            <a:r>
              <a:rPr lang="en-US" dirty="0" smtClean="0">
                <a:solidFill>
                  <a:schemeClr val="bg1"/>
                </a:solidFill>
              </a:rPr>
              <a:t> fall in 1 </a:t>
            </a:r>
            <a:r>
              <a:rPr lang="en-US" dirty="0" err="1" smtClean="0">
                <a:solidFill>
                  <a:schemeClr val="bg1"/>
                </a:solidFill>
              </a:rPr>
              <a:t>hr</a:t>
            </a:r>
            <a:r>
              <a:rPr lang="en-US" dirty="0" smtClean="0">
                <a:solidFill>
                  <a:schemeClr val="bg1"/>
                </a:solidFill>
              </a:rPr>
              <a:t> </a:t>
            </a:r>
          </a:p>
          <a:p>
            <a:r>
              <a:rPr lang="en-US" dirty="0" smtClean="0">
                <a:solidFill>
                  <a:schemeClr val="bg1"/>
                </a:solidFill>
              </a:rPr>
              <a:t>Winds rapidly building to 60 </a:t>
            </a:r>
            <a:r>
              <a:rPr lang="en-US" dirty="0" err="1" smtClean="0">
                <a:solidFill>
                  <a:schemeClr val="bg1"/>
                </a:solidFill>
              </a:rPr>
              <a:t>kt</a:t>
            </a:r>
            <a:r>
              <a:rPr lang="en-US" dirty="0" smtClean="0">
                <a:solidFill>
                  <a:schemeClr val="bg1"/>
                </a:solidFill>
              </a:rPr>
              <a:t> with </a:t>
            </a:r>
            <a:r>
              <a:rPr lang="en-US" dirty="0" err="1" smtClean="0">
                <a:solidFill>
                  <a:schemeClr val="bg1"/>
                </a:solidFill>
              </a:rPr>
              <a:t>guists</a:t>
            </a:r>
            <a:r>
              <a:rPr lang="en-US" dirty="0" smtClean="0">
                <a:solidFill>
                  <a:schemeClr val="bg1"/>
                </a:solidFill>
              </a:rPr>
              <a:t> to 110 </a:t>
            </a:r>
            <a:r>
              <a:rPr lang="en-US" dirty="0" err="1" smtClean="0">
                <a:solidFill>
                  <a:schemeClr val="bg1"/>
                </a:solidFill>
              </a:rPr>
              <a:t>kt</a:t>
            </a:r>
            <a:endParaRPr lang="en-US" dirty="0" smtClean="0">
              <a:solidFill>
                <a:schemeClr val="bg1"/>
              </a:solidFill>
            </a:endParaRPr>
          </a:p>
          <a:p>
            <a:r>
              <a:rPr lang="en-US" dirty="0" smtClean="0">
                <a:solidFill>
                  <a:schemeClr val="bg1"/>
                </a:solidFill>
              </a:rPr>
              <a:t>Seas building to 30 </a:t>
            </a:r>
            <a:r>
              <a:rPr lang="en-US" dirty="0" err="1" smtClean="0">
                <a:solidFill>
                  <a:schemeClr val="bg1"/>
                </a:solidFill>
              </a:rPr>
              <a:t>ft</a:t>
            </a:r>
            <a:r>
              <a:rPr lang="en-US" dirty="0" smtClean="0">
                <a:solidFill>
                  <a:schemeClr val="bg1"/>
                </a:solidFill>
              </a:rPr>
              <a:t> with isolated 40 </a:t>
            </a:r>
            <a:r>
              <a:rPr lang="en-US" dirty="0" err="1" smtClean="0">
                <a:solidFill>
                  <a:schemeClr val="bg1"/>
                </a:solidFill>
              </a:rPr>
              <a:t>ft</a:t>
            </a:r>
            <a:r>
              <a:rPr lang="en-US" dirty="0" smtClean="0">
                <a:solidFill>
                  <a:schemeClr val="bg1"/>
                </a:solidFill>
              </a:rPr>
              <a:t> </a:t>
            </a:r>
            <a:endParaRPr lang="en-US" dirty="0">
              <a:solidFill>
                <a:schemeClr val="bg1"/>
              </a:solidFill>
            </a:endParaRPr>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2775" y="228600"/>
            <a:ext cx="1543050" cy="96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a:off x="3810000" y="1194549"/>
            <a:ext cx="3152775" cy="18534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3641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seph.sienkiewicz\Contacts\Downloads\P-3 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62400"/>
            <a:ext cx="9144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06375"/>
            <a:ext cx="7772400" cy="1470025"/>
          </a:xfrm>
        </p:spPr>
        <p:txBody>
          <a:bodyPr>
            <a:normAutofit fontScale="90000"/>
          </a:bodyPr>
          <a:lstStyle/>
          <a:p>
            <a:r>
              <a:rPr lang="en-US" b="1" dirty="0" smtClean="0">
                <a:solidFill>
                  <a:srgbClr val="00B0F0"/>
                </a:solidFill>
                <a:effectLst>
                  <a:outerShdw blurRad="38100" dist="38100" dir="2700000" algn="tl">
                    <a:srgbClr val="000000">
                      <a:alpha val="43137"/>
                    </a:srgbClr>
                  </a:outerShdw>
                </a:effectLst>
              </a:rPr>
              <a:t>Ocean Prediction Center</a:t>
            </a:r>
            <a:r>
              <a:rPr lang="en-US" b="1" dirty="0" smtClean="0">
                <a:solidFill>
                  <a:srgbClr val="0070C0"/>
                </a:solidFill>
              </a:rPr>
              <a:t>  </a:t>
            </a:r>
            <a:r>
              <a:rPr lang="en-US" dirty="0" smtClean="0"/>
              <a:t/>
            </a:r>
            <a:br>
              <a:rPr lang="en-US" dirty="0" smtClean="0"/>
            </a:br>
            <a:r>
              <a:rPr lang="en-US" dirty="0"/>
              <a:t/>
            </a:r>
            <a:br>
              <a:rPr lang="en-US" dirty="0"/>
            </a:br>
            <a:endParaRPr lang="en-US" sz="3600" b="1" dirty="0"/>
          </a:p>
        </p:txBody>
      </p:sp>
      <p:sp>
        <p:nvSpPr>
          <p:cNvPr id="3" name="Subtitle 2"/>
          <p:cNvSpPr>
            <a:spLocks noGrp="1"/>
          </p:cNvSpPr>
          <p:nvPr>
            <p:ph type="subTitle" idx="1"/>
          </p:nvPr>
        </p:nvSpPr>
        <p:spPr>
          <a:xfrm>
            <a:off x="0" y="762000"/>
            <a:ext cx="9144000" cy="5334000"/>
          </a:xfrm>
        </p:spPr>
        <p:txBody>
          <a:bodyPr>
            <a:normAutofit/>
          </a:bodyPr>
          <a:lstStyle/>
          <a:p>
            <a:r>
              <a:rPr lang="en-US" sz="2400" b="1" dirty="0" smtClean="0">
                <a:solidFill>
                  <a:srgbClr val="FFFF00"/>
                </a:solidFill>
              </a:rPr>
              <a:t>Core Mission: Protection of Life and Property at Sea</a:t>
            </a:r>
          </a:p>
          <a:p>
            <a:r>
              <a:rPr lang="en-US" sz="2000" b="1" dirty="0" smtClean="0">
                <a:solidFill>
                  <a:srgbClr val="002060"/>
                </a:solidFill>
              </a:rPr>
              <a:t>Fulfills U.S. responsibility to Safety of Life At Sea Convention (SOLAS) with</a:t>
            </a:r>
          </a:p>
          <a:p>
            <a:r>
              <a:rPr lang="en-US" sz="2000" b="1" dirty="0" smtClean="0">
                <a:solidFill>
                  <a:srgbClr val="002060"/>
                </a:solidFill>
              </a:rPr>
              <a:t>NHC, WFO HFO, Alaska WFOs </a:t>
            </a:r>
          </a:p>
          <a:p>
            <a:pPr algn="l"/>
            <a:endParaRPr lang="en-US" sz="2400" b="1" dirty="0">
              <a:solidFill>
                <a:schemeClr val="tx1"/>
              </a:solidFill>
            </a:endParaRPr>
          </a:p>
          <a:p>
            <a:pPr algn="l"/>
            <a:r>
              <a:rPr lang="en-US" sz="2000" b="1" dirty="0" smtClean="0">
                <a:solidFill>
                  <a:schemeClr val="tx1"/>
                </a:solidFill>
              </a:rPr>
              <a:t>Focus areas: 	</a:t>
            </a:r>
          </a:p>
          <a:p>
            <a:pPr marL="457200" indent="-457200" algn="l">
              <a:buFont typeface="+mj-lt"/>
              <a:buAutoNum type="arabicPeriod"/>
            </a:pPr>
            <a:r>
              <a:rPr lang="en-US" sz="2000" b="1" dirty="0" smtClean="0">
                <a:solidFill>
                  <a:srgbClr val="00B0F0"/>
                </a:solidFill>
                <a:effectLst>
                  <a:outerShdw blurRad="38100" dist="38100" dir="2700000" algn="tl">
                    <a:srgbClr val="000000">
                      <a:alpha val="43137"/>
                    </a:srgbClr>
                  </a:outerShdw>
                </a:effectLst>
              </a:rPr>
              <a:t>Marine Weather</a:t>
            </a:r>
          </a:p>
          <a:p>
            <a:pPr marL="914400" lvl="1" indent="-457200" algn="l">
              <a:buFont typeface="+mj-lt"/>
              <a:buAutoNum type="arabicPeriod"/>
            </a:pPr>
            <a:r>
              <a:rPr lang="en-US" sz="1600" b="1" dirty="0" smtClean="0">
                <a:solidFill>
                  <a:srgbClr val="FFFF00"/>
                </a:solidFill>
              </a:rPr>
              <a:t>Warning Bulletins</a:t>
            </a:r>
          </a:p>
          <a:p>
            <a:pPr marL="914400" lvl="1" indent="-457200" algn="l">
              <a:buFont typeface="+mj-lt"/>
              <a:buAutoNum type="arabicPeriod"/>
            </a:pPr>
            <a:r>
              <a:rPr lang="en-US" sz="1600" b="1" dirty="0" smtClean="0">
                <a:solidFill>
                  <a:srgbClr val="FFFF00"/>
                </a:solidFill>
              </a:rPr>
              <a:t>Graphical and Gridded Products</a:t>
            </a:r>
          </a:p>
          <a:p>
            <a:pPr marL="457200" indent="-457200" algn="l">
              <a:buFont typeface="+mj-lt"/>
              <a:buAutoNum type="arabicPeriod"/>
            </a:pPr>
            <a:r>
              <a:rPr lang="en-US" sz="2000" b="1" dirty="0" smtClean="0">
                <a:solidFill>
                  <a:srgbClr val="00B0F0"/>
                </a:solidFill>
                <a:effectLst>
                  <a:outerShdw blurRad="38100" dist="38100" dir="2700000" algn="tl">
                    <a:srgbClr val="000000">
                      <a:alpha val="43137"/>
                    </a:srgbClr>
                  </a:outerShdw>
                </a:effectLst>
              </a:rPr>
              <a:t>Operational Oceanography</a:t>
            </a:r>
            <a:endParaRPr lang="en-US" sz="1600" b="1" dirty="0" smtClean="0">
              <a:solidFill>
                <a:srgbClr val="00B0F0"/>
              </a:solidFill>
              <a:effectLst>
                <a:outerShdw blurRad="38100" dist="38100" dir="2700000" algn="tl">
                  <a:srgbClr val="000000">
                    <a:alpha val="43137"/>
                  </a:srgbClr>
                </a:outerShdw>
              </a:effectLst>
            </a:endParaRPr>
          </a:p>
          <a:p>
            <a:pPr marL="457200" indent="-457200" algn="l">
              <a:buFont typeface="+mj-lt"/>
              <a:buAutoNum type="arabicPeriod"/>
            </a:pPr>
            <a:r>
              <a:rPr lang="en-US" sz="2000" b="1" dirty="0" smtClean="0">
                <a:solidFill>
                  <a:srgbClr val="00B0F0"/>
                </a:solidFill>
                <a:effectLst>
                  <a:outerShdw blurRad="38100" dist="38100" dir="2700000" algn="tl">
                    <a:srgbClr val="000000">
                      <a:alpha val="43137"/>
                    </a:srgbClr>
                  </a:outerShdw>
                </a:effectLst>
              </a:rPr>
              <a:t>Coastal Guidance</a:t>
            </a:r>
          </a:p>
          <a:p>
            <a:pPr marL="914400" lvl="1" indent="-457200" algn="l">
              <a:buFont typeface="+mj-lt"/>
              <a:buAutoNum type="arabicPeriod"/>
            </a:pPr>
            <a:r>
              <a:rPr lang="en-US" sz="1200" b="1" dirty="0" smtClean="0">
                <a:solidFill>
                  <a:srgbClr val="FFFF00"/>
                </a:solidFill>
              </a:rPr>
              <a:t>Storm Surge</a:t>
            </a:r>
          </a:p>
          <a:p>
            <a:pPr marL="914400" lvl="1" indent="-457200" algn="l">
              <a:buFont typeface="+mj-lt"/>
              <a:buAutoNum type="arabicPeriod"/>
            </a:pPr>
            <a:r>
              <a:rPr lang="en-US" sz="1200" b="1" dirty="0" smtClean="0">
                <a:solidFill>
                  <a:srgbClr val="FFFF00"/>
                </a:solidFill>
              </a:rPr>
              <a:t>Marine Weather</a:t>
            </a:r>
          </a:p>
          <a:p>
            <a:pPr marL="457200" indent="-457200" algn="l">
              <a:buFont typeface="+mj-lt"/>
              <a:buAutoNum type="arabicPeriod"/>
            </a:pPr>
            <a:r>
              <a:rPr lang="en-US" sz="2000" b="1" dirty="0" smtClean="0">
                <a:solidFill>
                  <a:srgbClr val="00B0F0"/>
                </a:solidFill>
                <a:effectLst>
                  <a:outerShdw blurRad="38100" dist="38100" dir="2700000" algn="tl">
                    <a:srgbClr val="000000">
                      <a:alpha val="43137"/>
                    </a:srgbClr>
                  </a:outerShdw>
                </a:effectLst>
              </a:rPr>
              <a:t>Enabling Ecological Prediction</a:t>
            </a:r>
          </a:p>
          <a:p>
            <a:pPr marL="457200" indent="-457200" algn="l">
              <a:buFont typeface="+mj-lt"/>
              <a:buAutoNum type="arabicPeriod"/>
            </a:pPr>
            <a:endParaRPr lang="en-US" sz="2400" b="1" dirty="0">
              <a:solidFill>
                <a:schemeClr val="tx1"/>
              </a:solidFill>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1072" y="2438400"/>
            <a:ext cx="2820528" cy="211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6747" y="2553700"/>
            <a:ext cx="314325" cy="200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856747" y="2438400"/>
            <a:ext cx="315453"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90260" y="2514600"/>
            <a:ext cx="76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72118" y="2555559"/>
            <a:ext cx="300082" cy="230832"/>
          </a:xfrm>
          <a:prstGeom prst="rect">
            <a:avLst/>
          </a:prstGeom>
          <a:noFill/>
        </p:spPr>
        <p:txBody>
          <a:bodyPr wrap="none" rtlCol="0">
            <a:spAutoFit/>
          </a:bodyPr>
          <a:lstStyle/>
          <a:p>
            <a:r>
              <a:rPr lang="en-US" sz="900" dirty="0" smtClean="0">
                <a:solidFill>
                  <a:schemeClr val="bg1"/>
                </a:solidFill>
              </a:rPr>
              <a:t>75</a:t>
            </a:r>
            <a:endParaRPr lang="en-US" sz="900" dirty="0">
              <a:solidFill>
                <a:schemeClr val="bg1"/>
              </a:solidFill>
            </a:endParaRPr>
          </a:p>
        </p:txBody>
      </p:sp>
      <p:sp>
        <p:nvSpPr>
          <p:cNvPr id="8" name="TextBox 7"/>
          <p:cNvSpPr txBox="1"/>
          <p:nvPr/>
        </p:nvSpPr>
        <p:spPr>
          <a:xfrm>
            <a:off x="5994804" y="3048000"/>
            <a:ext cx="253596" cy="707886"/>
          </a:xfrm>
          <a:prstGeom prst="rect">
            <a:avLst/>
          </a:prstGeom>
          <a:noFill/>
        </p:spPr>
        <p:txBody>
          <a:bodyPr wrap="none" rtlCol="0">
            <a:spAutoFit/>
          </a:bodyPr>
          <a:lstStyle/>
          <a:p>
            <a:r>
              <a:rPr lang="en-US" sz="800" b="1" dirty="0" smtClean="0">
                <a:solidFill>
                  <a:schemeClr val="bg1"/>
                </a:solidFill>
              </a:rPr>
              <a:t>K</a:t>
            </a:r>
          </a:p>
          <a:p>
            <a:r>
              <a:rPr lang="en-US" sz="800" b="1" dirty="0" smtClean="0">
                <a:solidFill>
                  <a:schemeClr val="bg1"/>
                </a:solidFill>
              </a:rPr>
              <a:t>N</a:t>
            </a:r>
          </a:p>
          <a:p>
            <a:r>
              <a:rPr lang="en-US" sz="800" b="1" dirty="0" smtClean="0">
                <a:solidFill>
                  <a:schemeClr val="bg1"/>
                </a:solidFill>
              </a:rPr>
              <a:t>O</a:t>
            </a:r>
          </a:p>
          <a:p>
            <a:r>
              <a:rPr lang="en-US" sz="800" b="1" dirty="0" smtClean="0">
                <a:solidFill>
                  <a:schemeClr val="bg1"/>
                </a:solidFill>
              </a:rPr>
              <a:t>T</a:t>
            </a:r>
          </a:p>
          <a:p>
            <a:r>
              <a:rPr lang="en-US" sz="800" b="1" dirty="0">
                <a:solidFill>
                  <a:schemeClr val="bg1"/>
                </a:solidFill>
              </a:rPr>
              <a:t>S</a:t>
            </a:r>
          </a:p>
        </p:txBody>
      </p:sp>
      <p:sp>
        <p:nvSpPr>
          <p:cNvPr id="9" name="TextBox 8"/>
          <p:cNvSpPr txBox="1"/>
          <p:nvPr/>
        </p:nvSpPr>
        <p:spPr>
          <a:xfrm>
            <a:off x="5872119" y="4572000"/>
            <a:ext cx="3119481" cy="461665"/>
          </a:xfrm>
          <a:prstGeom prst="rect">
            <a:avLst/>
          </a:prstGeom>
          <a:solidFill>
            <a:schemeClr val="bg1"/>
          </a:solidFill>
        </p:spPr>
        <p:txBody>
          <a:bodyPr wrap="square" rtlCol="0">
            <a:spAutoFit/>
          </a:bodyPr>
          <a:lstStyle/>
          <a:p>
            <a:pPr algn="ctr"/>
            <a:r>
              <a:rPr lang="en-US" sz="800" dirty="0" smtClean="0"/>
              <a:t>An extreme ocean storm, 4 January 2014 </a:t>
            </a:r>
          </a:p>
          <a:p>
            <a:pPr algn="ctr"/>
            <a:r>
              <a:rPr lang="en-US" sz="800" dirty="0" smtClean="0"/>
              <a:t>Hurricane Force winds (red 64-75 </a:t>
            </a:r>
            <a:r>
              <a:rPr lang="en-US" sz="800" dirty="0" err="1" smtClean="0"/>
              <a:t>kt</a:t>
            </a:r>
            <a:r>
              <a:rPr lang="en-US" sz="800" dirty="0" smtClean="0"/>
              <a:t>, white &gt;75 </a:t>
            </a:r>
            <a:r>
              <a:rPr lang="en-US" sz="800" dirty="0" err="1" smtClean="0"/>
              <a:t>kt</a:t>
            </a:r>
            <a:r>
              <a:rPr lang="en-US" sz="800" dirty="0" smtClean="0"/>
              <a:t>) as retrieved from the European ASCAT-A and B </a:t>
            </a:r>
            <a:r>
              <a:rPr lang="en-US" sz="800" dirty="0" err="1" smtClean="0"/>
              <a:t>scatterometers</a:t>
            </a:r>
            <a:r>
              <a:rPr lang="en-US" sz="800" dirty="0" smtClean="0"/>
              <a:t> on the </a:t>
            </a:r>
            <a:r>
              <a:rPr lang="en-US" sz="800" dirty="0" err="1" smtClean="0"/>
              <a:t>MetOp</a:t>
            </a:r>
            <a:r>
              <a:rPr lang="en-US" sz="800" dirty="0" smtClean="0"/>
              <a:t> satellites. </a:t>
            </a:r>
            <a:endParaRPr lang="en-US" sz="800" dirty="0"/>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0" y="-52600"/>
            <a:ext cx="762000" cy="80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172200"/>
            <a:ext cx="3327514" cy="646331"/>
          </a:xfrm>
          <a:prstGeom prst="rect">
            <a:avLst/>
          </a:prstGeom>
          <a:noFill/>
        </p:spPr>
        <p:txBody>
          <a:bodyPr wrap="none" rtlCol="0">
            <a:spAutoFit/>
          </a:bodyPr>
          <a:lstStyle/>
          <a:p>
            <a:r>
              <a:rPr lang="en-US" b="1" dirty="0" smtClean="0">
                <a:solidFill>
                  <a:srgbClr val="FFC000"/>
                </a:solidFill>
              </a:rPr>
              <a:t>Joe Sienkiewicz </a:t>
            </a:r>
          </a:p>
          <a:p>
            <a:r>
              <a:rPr lang="en-US" b="1" dirty="0" smtClean="0">
                <a:solidFill>
                  <a:srgbClr val="FFC000"/>
                </a:solidFill>
              </a:rPr>
              <a:t>Chief, Ocean Applications Branch</a:t>
            </a:r>
            <a:endParaRPr lang="en-US" b="1" dirty="0">
              <a:solidFill>
                <a:srgbClr val="FFC000"/>
              </a:solidFill>
            </a:endParaRPr>
          </a:p>
        </p:txBody>
      </p:sp>
    </p:spTree>
    <p:extLst>
      <p:ext uri="{BB962C8B-B14F-4D97-AF65-F5344CB8AC3E}">
        <p14:creationId xmlns:p14="http://schemas.microsoft.com/office/powerpoint/2010/main" val="42052049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joseph.sienkiewicz\Contacts\Downloads\P-3 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62400"/>
            <a:ext cx="9144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lstStyle/>
          <a:p>
            <a:r>
              <a:rPr lang="en-US" b="1" dirty="0" smtClean="0"/>
              <a:t>Mentors</a:t>
            </a:r>
            <a:endParaRPr lang="en-US" b="1"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210" t="16974" r="19079" b="3668"/>
          <a:stretch/>
        </p:blipFill>
        <p:spPr bwMode="auto">
          <a:xfrm>
            <a:off x="193354" y="1600200"/>
            <a:ext cx="2930846" cy="2913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29000" y="2057400"/>
            <a:ext cx="4806700" cy="2062103"/>
          </a:xfrm>
          <a:prstGeom prst="rect">
            <a:avLst/>
          </a:prstGeom>
          <a:noFill/>
        </p:spPr>
        <p:txBody>
          <a:bodyPr wrap="none" rtlCol="0">
            <a:spAutoFit/>
          </a:bodyPr>
          <a:lstStyle/>
          <a:p>
            <a:r>
              <a:rPr lang="en-US" sz="3200" b="1" dirty="0" smtClean="0"/>
              <a:t>Prof. Peter V. Hobbs</a:t>
            </a:r>
          </a:p>
          <a:p>
            <a:endParaRPr lang="en-US" sz="3200" b="1" dirty="0"/>
          </a:p>
          <a:p>
            <a:endParaRPr lang="en-US" sz="3200" b="1" dirty="0"/>
          </a:p>
          <a:p>
            <a:r>
              <a:rPr lang="en-US" sz="3200" b="1" dirty="0" smtClean="0"/>
              <a:t>                     Robert W. Gove</a:t>
            </a:r>
            <a:endParaRPr lang="en-US" sz="3200" b="1" dirty="0"/>
          </a:p>
        </p:txBody>
      </p:sp>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0230" t="29838" r="24113" b="38560"/>
          <a:stretch/>
        </p:blipFill>
        <p:spPr bwMode="auto">
          <a:xfrm>
            <a:off x="4684654" y="4191000"/>
            <a:ext cx="4306946" cy="238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194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joseph.sienkiewicz\Contacts\Downloads\P-3 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62400"/>
            <a:ext cx="9144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3"/>
          <p:cNvSpPr>
            <a:spLocks noGrp="1"/>
          </p:cNvSpPr>
          <p:nvPr>
            <p:ph type="sldNum" sz="quarter" idx="12"/>
          </p:nvPr>
        </p:nvSpPr>
        <p:spPr/>
        <p:txBody>
          <a:bodyPr/>
          <a:lstStyle/>
          <a:p>
            <a:fld id="{9488EE3C-4A51-4888-87AB-260C7DC56440}" type="slidenum">
              <a:rPr lang="en-US" altLang="en-US"/>
              <a:pPr/>
              <a:t>4</a:t>
            </a:fld>
            <a:endParaRPr lang="en-US" altLang="en-US"/>
          </a:p>
        </p:txBody>
      </p:sp>
      <p:pic>
        <p:nvPicPr>
          <p:cNvPr id="8196" name="Picture 4" descr="F:\jnolt.bmp"/>
          <p:cNvPicPr>
            <a:picLocks noChangeAspect="1" noChangeArrowheads="1"/>
          </p:cNvPicPr>
          <p:nvPr/>
        </p:nvPicPr>
        <p:blipFill>
          <a:blip r:embed="rId4">
            <a:extLst>
              <a:ext uri="{28A0092B-C50C-407E-A947-70E740481C1C}">
                <a14:useLocalDpi xmlns:a14="http://schemas.microsoft.com/office/drawing/2010/main" val="0"/>
              </a:ext>
            </a:extLst>
          </a:blip>
          <a:srcRect l="36566" t="30246" r="5821" b="42239"/>
          <a:stretch>
            <a:fillRect/>
          </a:stretch>
        </p:blipFill>
        <p:spPr bwMode="auto">
          <a:xfrm>
            <a:off x="0" y="762000"/>
            <a:ext cx="4572000" cy="2971800"/>
          </a:xfrm>
          <a:prstGeom prst="rect">
            <a:avLst/>
          </a:prstGeom>
          <a:noFill/>
          <a:extLst>
            <a:ext uri="{909E8E84-426E-40DD-AFC4-6F175D3DCCD1}">
              <a14:hiddenFill xmlns:a14="http://schemas.microsoft.com/office/drawing/2010/main">
                <a:solidFill>
                  <a:srgbClr val="FFFFFF"/>
                </a:solidFill>
              </a14:hiddenFill>
            </a:ext>
          </a:extLst>
        </p:spPr>
      </p:pic>
      <p:sp>
        <p:nvSpPr>
          <p:cNvPr id="8197" name="Text Box 5"/>
          <p:cNvSpPr txBox="1">
            <a:spLocks noChangeArrowheads="1"/>
          </p:cNvSpPr>
          <p:nvPr/>
        </p:nvSpPr>
        <p:spPr bwMode="auto">
          <a:xfrm>
            <a:off x="1752600" y="3657600"/>
            <a:ext cx="996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t>1996</a:t>
            </a:r>
          </a:p>
        </p:txBody>
      </p:sp>
      <p:pic>
        <p:nvPicPr>
          <p:cNvPr id="8203" name="Picture 11" descr="C:\joes\digpix\mpc_curt.jpg"/>
          <p:cNvPicPr>
            <a:picLocks noChangeAspect="1" noChangeArrowheads="1"/>
          </p:cNvPicPr>
          <p:nvPr/>
        </p:nvPicPr>
        <p:blipFill>
          <a:blip r:embed="rId5">
            <a:extLst>
              <a:ext uri="{28A0092B-C50C-407E-A947-70E740481C1C}">
                <a14:useLocalDpi xmlns:a14="http://schemas.microsoft.com/office/drawing/2010/main" val="0"/>
              </a:ext>
            </a:extLst>
          </a:blip>
          <a:srcRect l="5971" r="13432"/>
          <a:stretch>
            <a:fillRect/>
          </a:stretch>
        </p:blipFill>
        <p:spPr bwMode="auto">
          <a:xfrm>
            <a:off x="5181600" y="762000"/>
            <a:ext cx="3657600" cy="3024188"/>
          </a:xfrm>
          <a:prstGeom prst="rect">
            <a:avLst/>
          </a:prstGeom>
          <a:noFill/>
          <a:extLst>
            <a:ext uri="{909E8E84-426E-40DD-AFC4-6F175D3DCCD1}">
              <a14:hiddenFill xmlns:a14="http://schemas.microsoft.com/office/drawing/2010/main">
                <a:solidFill>
                  <a:srgbClr val="FFFFFF"/>
                </a:solidFill>
              </a14:hiddenFill>
            </a:ext>
          </a:extLst>
        </p:spPr>
      </p:pic>
      <p:sp>
        <p:nvSpPr>
          <p:cNvPr id="8204" name="Text Box 12"/>
          <p:cNvSpPr txBox="1">
            <a:spLocks noChangeArrowheads="1"/>
          </p:cNvSpPr>
          <p:nvPr/>
        </p:nvSpPr>
        <p:spPr bwMode="auto">
          <a:xfrm>
            <a:off x="6851650" y="3657600"/>
            <a:ext cx="996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dirty="0"/>
              <a:t>2003</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2934" y="3833812"/>
            <a:ext cx="4048912" cy="3024188"/>
          </a:xfrm>
          <a:prstGeom prst="rect">
            <a:avLst/>
          </a:prstGeom>
        </p:spPr>
      </p:pic>
      <p:sp>
        <p:nvSpPr>
          <p:cNvPr id="12" name="Text Box 12"/>
          <p:cNvSpPr txBox="1">
            <a:spLocks noChangeArrowheads="1"/>
          </p:cNvSpPr>
          <p:nvPr/>
        </p:nvSpPr>
        <p:spPr bwMode="auto">
          <a:xfrm>
            <a:off x="4238915" y="6172200"/>
            <a:ext cx="101822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dirty="0" smtClean="0">
                <a:solidFill>
                  <a:schemeClr val="bg1"/>
                </a:solidFill>
              </a:rPr>
              <a:t>2014</a:t>
            </a:r>
            <a:endParaRPr lang="en-US" altLang="en-US" sz="3200" b="1" dirty="0">
              <a:solidFill>
                <a:schemeClr val="bg1"/>
              </a:solidFill>
            </a:endParaRPr>
          </a:p>
        </p:txBody>
      </p:sp>
      <p:sp>
        <p:nvSpPr>
          <p:cNvPr id="13" name="Title 1"/>
          <p:cNvSpPr txBox="1">
            <a:spLocks/>
          </p:cNvSpPr>
          <p:nvPr/>
        </p:nvSpPr>
        <p:spPr>
          <a:xfrm>
            <a:off x="457200"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Progress</a:t>
            </a:r>
            <a:endParaRPr lang="en-US" b="1" dirty="0"/>
          </a:p>
        </p:txBody>
      </p:sp>
    </p:spTree>
    <p:extLst>
      <p:ext uri="{BB962C8B-B14F-4D97-AF65-F5344CB8AC3E}">
        <p14:creationId xmlns:p14="http://schemas.microsoft.com/office/powerpoint/2010/main" val="1522882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913" y="693737"/>
            <a:ext cx="8523287" cy="646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646487" y="688975"/>
            <a:ext cx="8523287" cy="647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1931987"/>
            <a:ext cx="116998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850" y="1938337"/>
            <a:ext cx="198755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84187"/>
            <a:ext cx="8991600"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418036" y="1819870"/>
            <a:ext cx="2696764" cy="923330"/>
          </a:xfrm>
          <a:prstGeom prst="rect">
            <a:avLst/>
          </a:prstGeom>
          <a:noFill/>
        </p:spPr>
        <p:txBody>
          <a:bodyPr wrap="none" rtlCol="0">
            <a:spAutoFit/>
          </a:bodyPr>
          <a:lstStyle/>
          <a:p>
            <a:r>
              <a:rPr lang="en-US" b="1" i="1" dirty="0">
                <a:solidFill>
                  <a:prstClr val="black"/>
                </a:solidFill>
              </a:rPr>
              <a:t>“90% of EVERYTHING”</a:t>
            </a:r>
          </a:p>
          <a:p>
            <a:pPr algn="ctr"/>
            <a:r>
              <a:rPr lang="en-US" b="1" i="1" dirty="0">
                <a:solidFill>
                  <a:prstClr val="black"/>
                </a:solidFill>
              </a:rPr>
              <a:t>by Rose George</a:t>
            </a:r>
          </a:p>
          <a:p>
            <a:pPr algn="ctr"/>
            <a:r>
              <a:rPr lang="en-US" b="1" i="1" dirty="0">
                <a:solidFill>
                  <a:prstClr val="black"/>
                </a:solidFill>
              </a:rPr>
              <a:t>“…the invisible industry…”</a:t>
            </a:r>
          </a:p>
        </p:txBody>
      </p:sp>
      <p:sp>
        <p:nvSpPr>
          <p:cNvPr id="6" name="Freeform 5"/>
          <p:cNvSpPr/>
          <p:nvPr/>
        </p:nvSpPr>
        <p:spPr>
          <a:xfrm>
            <a:off x="4286250" y="2867025"/>
            <a:ext cx="2114550" cy="1571625"/>
          </a:xfrm>
          <a:custGeom>
            <a:avLst/>
            <a:gdLst>
              <a:gd name="connsiteX0" fmla="*/ 0 w 2114550"/>
              <a:gd name="connsiteY0" fmla="*/ 0 h 1571625"/>
              <a:gd name="connsiteX1" fmla="*/ 38100 w 2114550"/>
              <a:gd name="connsiteY1" fmla="*/ 1571625 h 1571625"/>
              <a:gd name="connsiteX2" fmla="*/ 2114550 w 2114550"/>
              <a:gd name="connsiteY2" fmla="*/ 1571625 h 1571625"/>
              <a:gd name="connsiteX3" fmla="*/ 2114550 w 2114550"/>
              <a:gd name="connsiteY3" fmla="*/ 971550 h 1571625"/>
              <a:gd name="connsiteX4" fmla="*/ 1800225 w 2114550"/>
              <a:gd name="connsiteY4" fmla="*/ 971550 h 1571625"/>
              <a:gd name="connsiteX5" fmla="*/ 1562100 w 2114550"/>
              <a:gd name="connsiteY5" fmla="*/ 19050 h 1571625"/>
              <a:gd name="connsiteX6" fmla="*/ 1562100 w 2114550"/>
              <a:gd name="connsiteY6" fmla="*/ 19050 h 1571625"/>
              <a:gd name="connsiteX7" fmla="*/ 1562100 w 2114550"/>
              <a:gd name="connsiteY7" fmla="*/ 19050 h 1571625"/>
              <a:gd name="connsiteX8" fmla="*/ 1562100 w 2114550"/>
              <a:gd name="connsiteY8" fmla="*/ 19050 h 1571625"/>
              <a:gd name="connsiteX0" fmla="*/ 0 w 2114550"/>
              <a:gd name="connsiteY0" fmla="*/ 0 h 1571625"/>
              <a:gd name="connsiteX1" fmla="*/ 38100 w 2114550"/>
              <a:gd name="connsiteY1" fmla="*/ 1571625 h 1571625"/>
              <a:gd name="connsiteX2" fmla="*/ 2114550 w 2114550"/>
              <a:gd name="connsiteY2" fmla="*/ 1571625 h 1571625"/>
              <a:gd name="connsiteX3" fmla="*/ 2114550 w 2114550"/>
              <a:gd name="connsiteY3" fmla="*/ 971550 h 1571625"/>
              <a:gd name="connsiteX4" fmla="*/ 1590675 w 2114550"/>
              <a:gd name="connsiteY4" fmla="*/ 971550 h 1571625"/>
              <a:gd name="connsiteX5" fmla="*/ 1562100 w 2114550"/>
              <a:gd name="connsiteY5" fmla="*/ 19050 h 1571625"/>
              <a:gd name="connsiteX6" fmla="*/ 1562100 w 2114550"/>
              <a:gd name="connsiteY6" fmla="*/ 19050 h 1571625"/>
              <a:gd name="connsiteX7" fmla="*/ 1562100 w 2114550"/>
              <a:gd name="connsiteY7" fmla="*/ 19050 h 1571625"/>
              <a:gd name="connsiteX8" fmla="*/ 1562100 w 2114550"/>
              <a:gd name="connsiteY8" fmla="*/ 19050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550" h="1571625">
                <a:moveTo>
                  <a:pt x="0" y="0"/>
                </a:moveTo>
                <a:lnTo>
                  <a:pt x="38100" y="1571625"/>
                </a:lnTo>
                <a:lnTo>
                  <a:pt x="2114550" y="1571625"/>
                </a:lnTo>
                <a:lnTo>
                  <a:pt x="2114550" y="971550"/>
                </a:lnTo>
                <a:lnTo>
                  <a:pt x="1590675" y="971550"/>
                </a:lnTo>
                <a:lnTo>
                  <a:pt x="1562100" y="19050"/>
                </a:lnTo>
                <a:lnTo>
                  <a:pt x="1562100" y="19050"/>
                </a:lnTo>
                <a:lnTo>
                  <a:pt x="1562100" y="19050"/>
                </a:lnTo>
                <a:lnTo>
                  <a:pt x="1562100" y="19050"/>
                </a:lnTo>
              </a:path>
            </a:pathLst>
          </a:cu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reeform 6"/>
          <p:cNvSpPr/>
          <p:nvPr/>
        </p:nvSpPr>
        <p:spPr>
          <a:xfrm>
            <a:off x="6419850" y="4210050"/>
            <a:ext cx="923925" cy="0"/>
          </a:xfrm>
          <a:custGeom>
            <a:avLst/>
            <a:gdLst>
              <a:gd name="connsiteX0" fmla="*/ 923925 w 923925"/>
              <a:gd name="connsiteY0" fmla="*/ 0 h 0"/>
              <a:gd name="connsiteX1" fmla="*/ 0 w 923925"/>
              <a:gd name="connsiteY1" fmla="*/ 0 h 0"/>
              <a:gd name="connsiteX2" fmla="*/ 0 w 923925"/>
              <a:gd name="connsiteY2" fmla="*/ 0 h 0"/>
            </a:gdLst>
            <a:ahLst/>
            <a:cxnLst>
              <a:cxn ang="0">
                <a:pos x="connsiteX0" y="connsiteY0"/>
              </a:cxn>
              <a:cxn ang="0">
                <a:pos x="connsiteX1" y="connsiteY1"/>
              </a:cxn>
              <a:cxn ang="0">
                <a:pos x="connsiteX2" y="connsiteY2"/>
              </a:cxn>
            </a:cxnLst>
            <a:rect l="l" t="t" r="r" b="b"/>
            <a:pathLst>
              <a:path w="923925">
                <a:moveTo>
                  <a:pt x="923925" y="0"/>
                </a:moveTo>
                <a:lnTo>
                  <a:pt x="0" y="0"/>
                </a:lnTo>
                <a:lnTo>
                  <a:pt x="0" y="0"/>
                </a:lnTo>
              </a:path>
            </a:pathLst>
          </a:cu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7762875" y="2886075"/>
            <a:ext cx="542925" cy="695325"/>
          </a:xfrm>
          <a:custGeom>
            <a:avLst/>
            <a:gdLst>
              <a:gd name="connsiteX0" fmla="*/ 533400 w 542925"/>
              <a:gd name="connsiteY0" fmla="*/ 0 h 695325"/>
              <a:gd name="connsiteX1" fmla="*/ 542925 w 542925"/>
              <a:gd name="connsiteY1" fmla="*/ 685800 h 695325"/>
              <a:gd name="connsiteX2" fmla="*/ 0 w 542925"/>
              <a:gd name="connsiteY2" fmla="*/ 695325 h 695325"/>
              <a:gd name="connsiteX3" fmla="*/ 0 w 542925"/>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542925" h="695325">
                <a:moveTo>
                  <a:pt x="533400" y="0"/>
                </a:moveTo>
                <a:lnTo>
                  <a:pt x="542925" y="685800"/>
                </a:lnTo>
                <a:lnTo>
                  <a:pt x="0" y="695325"/>
                </a:lnTo>
                <a:lnTo>
                  <a:pt x="0" y="695325"/>
                </a:lnTo>
              </a:path>
            </a:pathLst>
          </a:cu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6019800" y="1905000"/>
            <a:ext cx="1410964" cy="830997"/>
          </a:xfrm>
          <a:prstGeom prst="rect">
            <a:avLst/>
          </a:prstGeom>
          <a:noFill/>
        </p:spPr>
        <p:txBody>
          <a:bodyPr wrap="none" rtlCol="0">
            <a:spAutoFit/>
          </a:bodyPr>
          <a:lstStyle/>
          <a:p>
            <a:pPr algn="ctr"/>
            <a:r>
              <a:rPr lang="en-US" sz="2400" b="1" dirty="0">
                <a:solidFill>
                  <a:prstClr val="white"/>
                </a:solidFill>
              </a:rPr>
              <a:t>NWS</a:t>
            </a:r>
          </a:p>
          <a:p>
            <a:pPr algn="ctr"/>
            <a:r>
              <a:rPr lang="en-US" sz="2400" b="1" dirty="0">
                <a:solidFill>
                  <a:prstClr val="white"/>
                </a:solidFill>
              </a:rPr>
              <a:t>High Seas</a:t>
            </a:r>
          </a:p>
        </p:txBody>
      </p:sp>
      <p:sp>
        <p:nvSpPr>
          <p:cNvPr id="14" name="TextBox 13"/>
          <p:cNvSpPr txBox="1"/>
          <p:nvPr/>
        </p:nvSpPr>
        <p:spPr>
          <a:xfrm>
            <a:off x="7714223" y="2083676"/>
            <a:ext cx="630301" cy="400110"/>
          </a:xfrm>
          <a:prstGeom prst="rect">
            <a:avLst/>
          </a:prstGeom>
          <a:noFill/>
        </p:spPr>
        <p:txBody>
          <a:bodyPr wrap="none" rtlCol="0">
            <a:spAutoFit/>
          </a:bodyPr>
          <a:lstStyle/>
          <a:p>
            <a:pPr algn="ctr"/>
            <a:r>
              <a:rPr lang="en-US" sz="2000" b="1" dirty="0">
                <a:solidFill>
                  <a:prstClr val="white"/>
                </a:solidFill>
              </a:rPr>
              <a:t>OPC</a:t>
            </a:r>
          </a:p>
        </p:txBody>
      </p:sp>
      <p:sp>
        <p:nvSpPr>
          <p:cNvPr id="15" name="TextBox 14"/>
          <p:cNvSpPr txBox="1"/>
          <p:nvPr/>
        </p:nvSpPr>
        <p:spPr>
          <a:xfrm>
            <a:off x="6378650" y="3427512"/>
            <a:ext cx="707950" cy="707886"/>
          </a:xfrm>
          <a:prstGeom prst="rect">
            <a:avLst/>
          </a:prstGeom>
          <a:noFill/>
        </p:spPr>
        <p:txBody>
          <a:bodyPr wrap="none" rtlCol="0">
            <a:spAutoFit/>
          </a:bodyPr>
          <a:lstStyle/>
          <a:p>
            <a:pPr algn="ctr"/>
            <a:r>
              <a:rPr lang="en-US" sz="2000" b="1" dirty="0">
                <a:solidFill>
                  <a:prstClr val="white"/>
                </a:solidFill>
              </a:rPr>
              <a:t>NHC</a:t>
            </a:r>
          </a:p>
          <a:p>
            <a:pPr algn="ctr"/>
            <a:r>
              <a:rPr lang="en-US" sz="2000" b="1" dirty="0">
                <a:solidFill>
                  <a:prstClr val="white"/>
                </a:solidFill>
              </a:rPr>
              <a:t>TAFB</a:t>
            </a:r>
          </a:p>
        </p:txBody>
      </p:sp>
      <p:sp>
        <p:nvSpPr>
          <p:cNvPr id="16" name="TextBox 15"/>
          <p:cNvSpPr txBox="1"/>
          <p:nvPr/>
        </p:nvSpPr>
        <p:spPr>
          <a:xfrm>
            <a:off x="5026098" y="3581400"/>
            <a:ext cx="634854" cy="400110"/>
          </a:xfrm>
          <a:prstGeom prst="rect">
            <a:avLst/>
          </a:prstGeom>
          <a:noFill/>
        </p:spPr>
        <p:txBody>
          <a:bodyPr wrap="none" rtlCol="0">
            <a:spAutoFit/>
          </a:bodyPr>
          <a:lstStyle/>
          <a:p>
            <a:pPr algn="ctr"/>
            <a:r>
              <a:rPr lang="en-US" sz="2000" b="1" dirty="0">
                <a:solidFill>
                  <a:prstClr val="white"/>
                </a:solidFill>
              </a:rPr>
              <a:t>HFO</a:t>
            </a:r>
          </a:p>
        </p:txBody>
      </p:sp>
      <p:sp>
        <p:nvSpPr>
          <p:cNvPr id="17" name="TextBox 16"/>
          <p:cNvSpPr txBox="1"/>
          <p:nvPr/>
        </p:nvSpPr>
        <p:spPr>
          <a:xfrm>
            <a:off x="4876800" y="2386197"/>
            <a:ext cx="630301" cy="400110"/>
          </a:xfrm>
          <a:prstGeom prst="rect">
            <a:avLst/>
          </a:prstGeom>
          <a:noFill/>
        </p:spPr>
        <p:txBody>
          <a:bodyPr wrap="none" rtlCol="0">
            <a:spAutoFit/>
          </a:bodyPr>
          <a:lstStyle/>
          <a:p>
            <a:pPr algn="ctr"/>
            <a:r>
              <a:rPr lang="en-US" sz="2000" b="1" dirty="0">
                <a:solidFill>
                  <a:prstClr val="white"/>
                </a:solidFill>
              </a:rPr>
              <a:t>OPC</a:t>
            </a:r>
          </a:p>
        </p:txBody>
      </p:sp>
      <p:sp>
        <p:nvSpPr>
          <p:cNvPr id="18" name="TextBox 17"/>
          <p:cNvSpPr txBox="1"/>
          <p:nvPr/>
        </p:nvSpPr>
        <p:spPr>
          <a:xfrm>
            <a:off x="7642420" y="2872026"/>
            <a:ext cx="707950" cy="707886"/>
          </a:xfrm>
          <a:prstGeom prst="rect">
            <a:avLst/>
          </a:prstGeom>
          <a:noFill/>
        </p:spPr>
        <p:txBody>
          <a:bodyPr wrap="none" rtlCol="0">
            <a:spAutoFit/>
          </a:bodyPr>
          <a:lstStyle/>
          <a:p>
            <a:pPr algn="ctr"/>
            <a:r>
              <a:rPr lang="en-US" sz="2000" b="1" dirty="0">
                <a:solidFill>
                  <a:prstClr val="white"/>
                </a:solidFill>
              </a:rPr>
              <a:t>NHC</a:t>
            </a:r>
          </a:p>
          <a:p>
            <a:pPr algn="ctr"/>
            <a:r>
              <a:rPr lang="en-US" sz="2000" b="1" dirty="0">
                <a:solidFill>
                  <a:prstClr val="white"/>
                </a:solidFill>
              </a:rPr>
              <a:t>TAFB</a:t>
            </a:r>
          </a:p>
        </p:txBody>
      </p:sp>
    </p:spTree>
    <p:extLst>
      <p:ext uri="{BB962C8B-B14F-4D97-AF65-F5344CB8AC3E}">
        <p14:creationId xmlns:p14="http://schemas.microsoft.com/office/powerpoint/2010/main" val="25761998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_20130222_1545.gif"/>
          <p:cNvPicPr>
            <a:picLocks noChangeAspect="1"/>
          </p:cNvPicPr>
          <p:nvPr/>
        </p:nvPicPr>
        <p:blipFill>
          <a:blip r:embed="rId2" cstate="print"/>
          <a:stretch>
            <a:fillRect/>
          </a:stretch>
        </p:blipFill>
        <p:spPr>
          <a:xfrm>
            <a:off x="-1" y="0"/>
            <a:ext cx="11173931" cy="6858000"/>
          </a:xfrm>
          <a:prstGeom prst="rect">
            <a:avLst/>
          </a:prstGeom>
        </p:spPr>
      </p:pic>
      <p:sp>
        <p:nvSpPr>
          <p:cNvPr id="2" name="Title 1"/>
          <p:cNvSpPr>
            <a:spLocks noGrp="1"/>
          </p:cNvSpPr>
          <p:nvPr>
            <p:ph type="title"/>
          </p:nvPr>
        </p:nvSpPr>
        <p:spPr>
          <a:xfrm>
            <a:off x="-2286000" y="0"/>
            <a:ext cx="8229600" cy="1143000"/>
          </a:xfrm>
        </p:spPr>
        <p:txBody>
          <a:bodyPr/>
          <a:lstStyle/>
          <a:p>
            <a:r>
              <a:rPr lang="en-US" b="1" dirty="0" smtClean="0">
                <a:solidFill>
                  <a:schemeClr val="bg1"/>
                </a:solidFill>
              </a:rPr>
              <a:t>Feb 22, 2013</a:t>
            </a:r>
            <a:endParaRPr lang="en-US" b="1" dirty="0">
              <a:solidFill>
                <a:schemeClr val="bg1"/>
              </a:solidFill>
            </a:endParaRPr>
          </a:p>
        </p:txBody>
      </p:sp>
    </p:spTree>
    <p:extLst>
      <p:ext uri="{BB962C8B-B14F-4D97-AF65-F5344CB8AC3E}">
        <p14:creationId xmlns:p14="http://schemas.microsoft.com/office/powerpoint/2010/main" val="548861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t_20130222_1445.gif"/>
          <p:cNvPicPr>
            <a:picLocks noChangeAspect="1"/>
          </p:cNvPicPr>
          <p:nvPr/>
        </p:nvPicPr>
        <p:blipFill>
          <a:blip r:embed="rId2" cstate="print"/>
          <a:stretch>
            <a:fillRect/>
          </a:stretch>
        </p:blipFill>
        <p:spPr>
          <a:xfrm>
            <a:off x="-1" y="0"/>
            <a:ext cx="11173931" cy="6858000"/>
          </a:xfrm>
          <a:prstGeom prst="rect">
            <a:avLst/>
          </a:prstGeom>
        </p:spPr>
      </p:pic>
      <p:sp>
        <p:nvSpPr>
          <p:cNvPr id="5" name="Title 1"/>
          <p:cNvSpPr txBox="1">
            <a:spLocks/>
          </p:cNvSpPr>
          <p:nvPr/>
        </p:nvSpPr>
        <p:spPr>
          <a:xfrm>
            <a:off x="-22860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chemeClr val="bg1"/>
                </a:solidFill>
              </a:rPr>
              <a:t>Feb 22, 2013</a:t>
            </a:r>
            <a:endParaRPr lang="en-US" b="1" dirty="0">
              <a:solidFill>
                <a:schemeClr val="bg1"/>
              </a:solidFill>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261922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 22, 2013</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570037"/>
            <a:ext cx="7981147" cy="52879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8682" y="1143000"/>
            <a:ext cx="4569139" cy="5706762"/>
          </a:xfrm>
          <a:prstGeom prst="rect">
            <a:avLst/>
          </a:prstGeom>
          <a:ln w="38100">
            <a:solidFill>
              <a:schemeClr val="tx1"/>
            </a:solidFill>
          </a:ln>
        </p:spPr>
      </p:pic>
      <p:sp>
        <p:nvSpPr>
          <p:cNvPr id="6" name="TextBox 5"/>
          <p:cNvSpPr txBox="1"/>
          <p:nvPr/>
        </p:nvSpPr>
        <p:spPr>
          <a:xfrm>
            <a:off x="1066800" y="1230868"/>
            <a:ext cx="1775166" cy="369332"/>
          </a:xfrm>
          <a:prstGeom prst="rect">
            <a:avLst/>
          </a:prstGeom>
          <a:noFill/>
        </p:spPr>
        <p:txBody>
          <a:bodyPr wrap="none" rtlCol="0">
            <a:spAutoFit/>
          </a:bodyPr>
          <a:lstStyle/>
          <a:p>
            <a:r>
              <a:rPr lang="en-US" b="1" dirty="0" smtClean="0"/>
              <a:t>96 hour Forecast</a:t>
            </a:r>
            <a:endParaRPr lang="en-US" b="1" dirty="0"/>
          </a:p>
        </p:txBody>
      </p:sp>
      <p:sp>
        <p:nvSpPr>
          <p:cNvPr id="7" name="TextBox 6"/>
          <p:cNvSpPr txBox="1"/>
          <p:nvPr/>
        </p:nvSpPr>
        <p:spPr>
          <a:xfrm>
            <a:off x="7315200" y="762000"/>
            <a:ext cx="963854" cy="369332"/>
          </a:xfrm>
          <a:prstGeom prst="rect">
            <a:avLst/>
          </a:prstGeom>
          <a:noFill/>
        </p:spPr>
        <p:txBody>
          <a:bodyPr wrap="none" rtlCol="0">
            <a:spAutoFit/>
          </a:bodyPr>
          <a:lstStyle/>
          <a:p>
            <a:r>
              <a:rPr lang="en-US" b="1" dirty="0" smtClean="0"/>
              <a:t>Analysis</a:t>
            </a:r>
            <a:endParaRPr lang="en-US" b="1" dirty="0"/>
          </a:p>
        </p:txBody>
      </p:sp>
    </p:spTree>
    <p:extLst>
      <p:ext uri="{BB962C8B-B14F-4D97-AF65-F5344CB8AC3E}">
        <p14:creationId xmlns:p14="http://schemas.microsoft.com/office/powerpoint/2010/main" val="3901223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1800" y="5166"/>
            <a:ext cx="13865782" cy="7005234"/>
          </a:xfrm>
        </p:spPr>
      </p:pic>
      <p:cxnSp>
        <p:nvCxnSpPr>
          <p:cNvPr id="6" name="Straight Arrow Connector 5"/>
          <p:cNvCxnSpPr/>
          <p:nvPr/>
        </p:nvCxnSpPr>
        <p:spPr>
          <a:xfrm>
            <a:off x="7239000" y="2286000"/>
            <a:ext cx="0" cy="3124200"/>
          </a:xfrm>
          <a:prstGeom prst="straightConnector1">
            <a:avLst/>
          </a:prstGeom>
          <a:ln w="508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91200" y="3667780"/>
            <a:ext cx="1468672" cy="523220"/>
          </a:xfrm>
          <a:prstGeom prst="rect">
            <a:avLst/>
          </a:prstGeom>
          <a:noFill/>
        </p:spPr>
        <p:txBody>
          <a:bodyPr wrap="none" rtlCol="0">
            <a:spAutoFit/>
          </a:bodyPr>
          <a:lstStyle/>
          <a:p>
            <a:r>
              <a:rPr lang="en-US" sz="2800" b="1" dirty="0" smtClean="0">
                <a:solidFill>
                  <a:srgbClr val="002060"/>
                </a:solidFill>
              </a:rPr>
              <a:t>600 n mi</a:t>
            </a:r>
            <a:endParaRPr lang="en-US" sz="2800" b="1" dirty="0">
              <a:solidFill>
                <a:srgbClr val="002060"/>
              </a:solidFill>
            </a:endParaRPr>
          </a:p>
        </p:txBody>
      </p:sp>
      <p:sp>
        <p:nvSpPr>
          <p:cNvPr id="3" name="Right Brace 2"/>
          <p:cNvSpPr/>
          <p:nvPr/>
        </p:nvSpPr>
        <p:spPr>
          <a:xfrm>
            <a:off x="5410200" y="1524000"/>
            <a:ext cx="685800" cy="2819400"/>
          </a:xfrm>
          <a:prstGeom prst="rightBrace">
            <a:avLst/>
          </a:prstGeom>
          <a:ln w="76200">
            <a:solidFill>
              <a:srgbClr val="E81EC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6096000" y="2590800"/>
            <a:ext cx="903004" cy="830997"/>
          </a:xfrm>
          <a:prstGeom prst="rect">
            <a:avLst/>
          </a:prstGeom>
          <a:solidFill>
            <a:schemeClr val="bg1">
              <a:alpha val="78000"/>
            </a:schemeClr>
          </a:solidFill>
          <a:ln>
            <a:solidFill>
              <a:srgbClr val="E81ECB"/>
            </a:solidFill>
          </a:ln>
        </p:spPr>
        <p:txBody>
          <a:bodyPr wrap="none" rtlCol="0">
            <a:spAutoFit/>
          </a:bodyPr>
          <a:lstStyle/>
          <a:p>
            <a:r>
              <a:rPr lang="en-US" sz="2400" b="1" dirty="0" smtClean="0">
                <a:solidFill>
                  <a:srgbClr val="E81ECB"/>
                </a:solidFill>
              </a:rPr>
              <a:t>45 to </a:t>
            </a:r>
          </a:p>
          <a:p>
            <a:r>
              <a:rPr lang="en-US" sz="2400" b="1" dirty="0" smtClean="0">
                <a:solidFill>
                  <a:srgbClr val="E81ECB"/>
                </a:solidFill>
              </a:rPr>
              <a:t>62 </a:t>
            </a:r>
            <a:r>
              <a:rPr lang="en-US" sz="2400" b="1" dirty="0" err="1" smtClean="0">
                <a:solidFill>
                  <a:srgbClr val="E81ECB"/>
                </a:solidFill>
              </a:rPr>
              <a:t>ft</a:t>
            </a:r>
            <a:endParaRPr lang="en-US" sz="2400" b="1" dirty="0">
              <a:solidFill>
                <a:srgbClr val="E81ECB"/>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362200"/>
            <a:ext cx="72548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362200" y="3505200"/>
            <a:ext cx="903004" cy="830997"/>
          </a:xfrm>
          <a:prstGeom prst="rect">
            <a:avLst/>
          </a:prstGeom>
          <a:solidFill>
            <a:schemeClr val="bg1">
              <a:alpha val="78000"/>
            </a:schemeClr>
          </a:solidFill>
          <a:ln>
            <a:solidFill>
              <a:srgbClr val="E81ECB"/>
            </a:solidFill>
          </a:ln>
        </p:spPr>
        <p:txBody>
          <a:bodyPr wrap="none" rtlCol="0">
            <a:spAutoFit/>
          </a:bodyPr>
          <a:lstStyle/>
          <a:p>
            <a:r>
              <a:rPr lang="en-US" sz="2400" b="1" dirty="0" smtClean="0">
                <a:solidFill>
                  <a:srgbClr val="E81ECB"/>
                </a:solidFill>
              </a:rPr>
              <a:t>45 to </a:t>
            </a:r>
          </a:p>
          <a:p>
            <a:r>
              <a:rPr lang="en-US" sz="2400" b="1" dirty="0" smtClean="0">
                <a:solidFill>
                  <a:srgbClr val="E81ECB"/>
                </a:solidFill>
              </a:rPr>
              <a:t>55 </a:t>
            </a:r>
            <a:r>
              <a:rPr lang="en-US" sz="2400" b="1" dirty="0" err="1" smtClean="0">
                <a:solidFill>
                  <a:srgbClr val="E81ECB"/>
                </a:solidFill>
              </a:rPr>
              <a:t>ft</a:t>
            </a:r>
            <a:endParaRPr lang="en-US" sz="2400" b="1" dirty="0">
              <a:solidFill>
                <a:srgbClr val="E81ECB"/>
              </a:solidFill>
            </a:endParaRPr>
          </a:p>
        </p:txBody>
      </p:sp>
      <p:sp>
        <p:nvSpPr>
          <p:cNvPr id="8" name="Left Brace 7"/>
          <p:cNvSpPr/>
          <p:nvPr/>
        </p:nvSpPr>
        <p:spPr>
          <a:xfrm flipH="1">
            <a:off x="1869769" y="1066800"/>
            <a:ext cx="492431" cy="4800600"/>
          </a:xfrm>
          <a:prstGeom prst="leftBrace">
            <a:avLst>
              <a:gd name="adj1" fmla="val 8333"/>
              <a:gd name="adj2" fmla="val 48663"/>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2362200" y="2971800"/>
            <a:ext cx="992579" cy="461665"/>
          </a:xfrm>
          <a:prstGeom prst="rect">
            <a:avLst/>
          </a:prstGeom>
          <a:solidFill>
            <a:schemeClr val="bg1">
              <a:alpha val="78000"/>
            </a:schemeClr>
          </a:solidFill>
          <a:ln>
            <a:solidFill>
              <a:srgbClr val="E81ECB"/>
            </a:solidFill>
          </a:ln>
        </p:spPr>
        <p:txBody>
          <a:bodyPr wrap="none" rtlCol="0">
            <a:spAutoFit/>
          </a:bodyPr>
          <a:lstStyle/>
          <a:p>
            <a:r>
              <a:rPr lang="en-US" sz="2400" b="1" dirty="0" smtClean="0">
                <a:solidFill>
                  <a:srgbClr val="FF0000"/>
                </a:solidFill>
              </a:rPr>
              <a:t>&gt;30 </a:t>
            </a:r>
            <a:r>
              <a:rPr lang="en-US" sz="2400" b="1" dirty="0" err="1" smtClean="0">
                <a:solidFill>
                  <a:srgbClr val="FF0000"/>
                </a:solidFill>
              </a:rPr>
              <a:t>ft</a:t>
            </a:r>
            <a:r>
              <a:rPr lang="en-US" sz="2400" b="1" dirty="0" smtClean="0">
                <a:solidFill>
                  <a:srgbClr val="FF0000"/>
                </a:solidFill>
              </a:rPr>
              <a:t> </a:t>
            </a:r>
            <a:endParaRPr lang="en-US" sz="2400" b="1" dirty="0">
              <a:solidFill>
                <a:srgbClr val="FF0000"/>
              </a:solidFill>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572" t="40573" r="95571"/>
          <a:stretch/>
        </p:blipFill>
        <p:spPr>
          <a:xfrm>
            <a:off x="8000999" y="-76200"/>
            <a:ext cx="1143001" cy="6948150"/>
          </a:xfrm>
          <a:prstGeom prst="rect">
            <a:avLst/>
          </a:prstGeom>
        </p:spPr>
      </p:pic>
      <p:sp>
        <p:nvSpPr>
          <p:cNvPr id="13" name="TextBox 12"/>
          <p:cNvSpPr txBox="1"/>
          <p:nvPr/>
        </p:nvSpPr>
        <p:spPr>
          <a:xfrm>
            <a:off x="381000" y="5638800"/>
            <a:ext cx="6488315" cy="1384995"/>
          </a:xfrm>
          <a:prstGeom prst="rect">
            <a:avLst/>
          </a:prstGeom>
          <a:solidFill>
            <a:schemeClr val="accent3">
              <a:lumMod val="50000"/>
              <a:alpha val="78000"/>
            </a:schemeClr>
          </a:solidFill>
        </p:spPr>
        <p:txBody>
          <a:bodyPr wrap="none" rtlCol="0">
            <a:spAutoFit/>
          </a:bodyPr>
          <a:lstStyle/>
          <a:p>
            <a:pPr algn="ctr"/>
            <a:r>
              <a:rPr lang="en-US" sz="2800" b="1" dirty="0" smtClean="0">
                <a:solidFill>
                  <a:schemeClr val="bg1"/>
                </a:solidFill>
              </a:rPr>
              <a:t>MSG RGB </a:t>
            </a:r>
            <a:r>
              <a:rPr lang="en-US" sz="2800" b="1" dirty="0" err="1" smtClean="0">
                <a:solidFill>
                  <a:schemeClr val="bg1"/>
                </a:solidFill>
              </a:rPr>
              <a:t>Airmass</a:t>
            </a:r>
            <a:r>
              <a:rPr lang="en-US" sz="2800" b="1" dirty="0" smtClean="0">
                <a:solidFill>
                  <a:schemeClr val="bg1"/>
                </a:solidFill>
              </a:rPr>
              <a:t> </a:t>
            </a:r>
          </a:p>
          <a:p>
            <a:pPr algn="ctr"/>
            <a:r>
              <a:rPr lang="en-US" sz="2800" b="1" dirty="0" smtClean="0">
                <a:solidFill>
                  <a:schemeClr val="bg1"/>
                </a:solidFill>
              </a:rPr>
              <a:t>CryoSat-2 and </a:t>
            </a:r>
            <a:r>
              <a:rPr lang="en-US" sz="2800" b="1" dirty="0" err="1" smtClean="0">
                <a:solidFill>
                  <a:schemeClr val="bg1"/>
                </a:solidFill>
              </a:rPr>
              <a:t>Altika</a:t>
            </a:r>
            <a:r>
              <a:rPr lang="en-US" sz="2800" b="1" dirty="0" smtClean="0">
                <a:solidFill>
                  <a:schemeClr val="bg1"/>
                </a:solidFill>
              </a:rPr>
              <a:t> Sig. Wave Heights (</a:t>
            </a:r>
            <a:r>
              <a:rPr lang="en-US" sz="2800" b="1" dirty="0" err="1" smtClean="0">
                <a:solidFill>
                  <a:schemeClr val="bg1"/>
                </a:solidFill>
              </a:rPr>
              <a:t>ft</a:t>
            </a:r>
            <a:r>
              <a:rPr lang="en-US" sz="2800" b="1" dirty="0" smtClean="0">
                <a:solidFill>
                  <a:schemeClr val="bg1"/>
                </a:solidFill>
              </a:rPr>
              <a:t>)</a:t>
            </a:r>
          </a:p>
          <a:p>
            <a:pPr algn="ctr"/>
            <a:r>
              <a:rPr lang="en-US" sz="2800" b="1" dirty="0" smtClean="0">
                <a:solidFill>
                  <a:schemeClr val="bg1"/>
                </a:solidFill>
              </a:rPr>
              <a:t>Jan 5, 2014</a:t>
            </a:r>
            <a:r>
              <a:rPr lang="en-US" sz="2800" dirty="0" smtClean="0"/>
              <a:t> </a:t>
            </a:r>
            <a:endParaRPr lang="en-US" sz="2800" dirty="0"/>
          </a:p>
        </p:txBody>
      </p:sp>
    </p:spTree>
    <p:extLst>
      <p:ext uri="{BB962C8B-B14F-4D97-AF65-F5344CB8AC3E}">
        <p14:creationId xmlns:p14="http://schemas.microsoft.com/office/powerpoint/2010/main" val="40562050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5718</TotalTime>
  <Words>1292</Words>
  <Application>Microsoft Office PowerPoint</Application>
  <PresentationFormat>On-screen Show (4:3)</PresentationFormat>
  <Paragraphs>159</Paragraphs>
  <Slides>16</Slides>
  <Notes>5</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3_Office Theme</vt:lpstr>
      <vt:lpstr>PowerPoint Presentation</vt:lpstr>
      <vt:lpstr>Ocean Prediction Center    </vt:lpstr>
      <vt:lpstr>Mentors</vt:lpstr>
      <vt:lpstr>PowerPoint Presentation</vt:lpstr>
      <vt:lpstr>PowerPoint Presentation</vt:lpstr>
      <vt:lpstr>Feb 22, 2013</vt:lpstr>
      <vt:lpstr>PowerPoint Presentation</vt:lpstr>
      <vt:lpstr>Feb 22, 2013</vt:lpstr>
      <vt:lpstr>PowerPoint Presentation</vt:lpstr>
      <vt:lpstr>Performance (Cyclones) 2005 - 2012</vt:lpstr>
      <vt:lpstr>35 years of Improvements</vt:lpstr>
      <vt:lpstr>Challenges</vt:lpstr>
      <vt:lpstr>PowerPoint Presentation</vt:lpstr>
      <vt:lpstr>PowerPoint Presentation</vt:lpstr>
      <vt:lpstr>Challenges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Sienkiewicz</dc:creator>
  <cp:lastModifiedBy>Christine Schultz</cp:lastModifiedBy>
  <cp:revision>36</cp:revision>
  <dcterms:created xsi:type="dcterms:W3CDTF">2014-04-28T17:42:21Z</dcterms:created>
  <dcterms:modified xsi:type="dcterms:W3CDTF">2014-06-02T18:14:11Z</dcterms:modified>
</cp:coreProperties>
</file>