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sldIdLst>
    <p:sldId id="263" r:id="rId4"/>
    <p:sldId id="266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301" r:id="rId34"/>
    <p:sldId id="262" r:id="rId35"/>
    <p:sldId id="267" r:id="rId36"/>
    <p:sldId id="302" r:id="rId37"/>
    <p:sldId id="306" r:id="rId38"/>
    <p:sldId id="268" r:id="rId39"/>
    <p:sldId id="303" r:id="rId40"/>
    <p:sldId id="305" r:id="rId41"/>
    <p:sldId id="307" r:id="rId42"/>
    <p:sldId id="308" r:id="rId43"/>
    <p:sldId id="309" r:id="rId44"/>
    <p:sldId id="269" r:id="rId45"/>
    <p:sldId id="259" r:id="rId46"/>
    <p:sldId id="257" r:id="rId47"/>
    <p:sldId id="258" r:id="rId48"/>
    <p:sldId id="310" r:id="rId49"/>
    <p:sldId id="311" r:id="rId50"/>
    <p:sldId id="312" r:id="rId51"/>
    <p:sldId id="313" r:id="rId52"/>
    <p:sldId id="314" r:id="rId53"/>
    <p:sldId id="315" r:id="rId54"/>
    <p:sldId id="326" r:id="rId55"/>
    <p:sldId id="316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7" r:id="rId65"/>
    <p:sldId id="328" r:id="rId66"/>
    <p:sldId id="329" r:id="rId67"/>
    <p:sldId id="270" r:id="rId68"/>
    <p:sldId id="264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54" d="100"/>
          <a:sy n="54" d="100"/>
        </p:scale>
        <p:origin x="-1392" y="-9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42D59-1680-5942-825E-AB52DC6D4A8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944F5-0930-B644-B0DA-05CF55D7D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42D59-1680-5942-825E-AB52DC6D4A8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944F5-0930-B644-B0DA-05CF55D7D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42D59-1680-5942-825E-AB52DC6D4A8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944F5-0930-B644-B0DA-05CF55D7D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19B3-BC6D-4E56-93BC-B9B0EF1523FC}" type="datetime1">
              <a:rPr lang="en-US" smtClean="0"/>
              <a:pPr/>
              <a:t>5/30/2014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FA8-AEEE-A348-91E1-EC25603E1E9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86ADD-B0A2-5842-BFDF-F24FEF096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01A2-9537-4F11-903A-9D7FEDBB449A}" type="datetime1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FA8-AEEE-A348-91E1-EC25603E1E9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86ADD-B0A2-5842-BFDF-F24FEF096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FA8-AEEE-A348-91E1-EC25603E1E9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86ADD-B0A2-5842-BFDF-F24FEF096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FA8-AEEE-A348-91E1-EC25603E1E9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86ADD-B0A2-5842-BFDF-F24FEF096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FA8-AEEE-A348-91E1-EC25603E1E9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86ADD-B0A2-5842-BFDF-F24FEF096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FA8-AEEE-A348-91E1-EC25603E1E9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86ADD-B0A2-5842-BFDF-F24FEF096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42D59-1680-5942-825E-AB52DC6D4A8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944F5-0930-B644-B0DA-05CF55D7D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FA8-AEEE-A348-91E1-EC25603E1E9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D86ADD-B0A2-5842-BFDF-F24FEF096E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FA8-AEEE-A348-91E1-EC25603E1E9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86ADD-B0A2-5842-BFDF-F24FEF096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FA8-AEEE-A348-91E1-EC25603E1E9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86ADD-B0A2-5842-BFDF-F24FEF096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AE30-C84E-1B45-BC9F-00A942A31FB0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5807-57BD-DF49-8D9A-7D4A69D3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AE30-C84E-1B45-BC9F-00A942A31FB0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5807-57BD-DF49-8D9A-7D4A69D3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AE30-C84E-1B45-BC9F-00A942A31FB0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5807-57BD-DF49-8D9A-7D4A69D3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AE30-C84E-1B45-BC9F-00A942A31FB0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5807-57BD-DF49-8D9A-7D4A69D3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AE30-C84E-1B45-BC9F-00A942A31FB0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5807-57BD-DF49-8D9A-7D4A69D3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AE30-C84E-1B45-BC9F-00A942A31FB0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5807-57BD-DF49-8D9A-7D4A69D3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AE30-C84E-1B45-BC9F-00A942A31FB0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5807-57BD-DF49-8D9A-7D4A69D3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42D59-1680-5942-825E-AB52DC6D4A8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944F5-0930-B644-B0DA-05CF55D7D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AE30-C84E-1B45-BC9F-00A942A31FB0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5807-57BD-DF49-8D9A-7D4A69D3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AE30-C84E-1B45-BC9F-00A942A31FB0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5807-57BD-DF49-8D9A-7D4A69D3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AE30-C84E-1B45-BC9F-00A942A31FB0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5807-57BD-DF49-8D9A-7D4A69D3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AE30-C84E-1B45-BC9F-00A942A31FB0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5807-57BD-DF49-8D9A-7D4A69D3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42D59-1680-5942-825E-AB52DC6D4A8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944F5-0930-B644-B0DA-05CF55D7D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42D59-1680-5942-825E-AB52DC6D4A8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944F5-0930-B644-B0DA-05CF55D7D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42D59-1680-5942-825E-AB52DC6D4A8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944F5-0930-B644-B0DA-05CF55D7D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42D59-1680-5942-825E-AB52DC6D4A8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944F5-0930-B644-B0DA-05CF55D7D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42D59-1680-5942-825E-AB52DC6D4A8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944F5-0930-B644-B0DA-05CF55D7D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42D59-1680-5942-825E-AB52DC6D4A8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944F5-0930-B644-B0DA-05CF55D7D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42D59-1680-5942-825E-AB52DC6D4A8E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944F5-0930-B644-B0DA-05CF55D7DA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C80EFA8-AEEE-A348-91E1-EC25603E1E9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D86ADD-B0A2-5842-BFDF-F24FEF096E1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2AE30-C84E-1B45-BC9F-00A942A31FB0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35807-57BD-DF49-8D9A-7D4A69D39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oceanservice.noaa.gov/facts/bombogenesis.html" TargetMode="External"/><Relationship Id="rId2" Type="http://schemas.openxmlformats.org/officeDocument/2006/relationships/image" Target="../media/image2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3.pd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.pd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7.pd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d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d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d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d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d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d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8.pd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417638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 Black"/>
                <a:cs typeface="Arial Black"/>
              </a:rPr>
              <a:t>Cyclogenesis</a:t>
            </a:r>
            <a:r>
              <a:rPr lang="en-US" sz="3200" dirty="0" smtClean="0">
                <a:solidFill>
                  <a:srgbClr val="FF0000"/>
                </a:solidFill>
                <a:latin typeface="Arial Black"/>
                <a:cs typeface="Arial Black"/>
              </a:rPr>
              <a:t>:  Then (1979) and Now (2014)</a:t>
            </a:r>
            <a:endParaRPr lang="en-US" sz="32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6" name="Content Placeholder 5" descr="Bosart_Presidents_Day_1981_Fig_16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17087" t="4573" r="16164" b="44268"/>
              <a:stretch>
                <a:fillRect/>
              </a:stretch>
            </p:blipFill>
          </mc:Choice>
          <mc:Fallback>
            <p:blipFill>
              <a:blip r:embed="rId3"/>
              <a:srcRect l="17087" t="4573" r="16164" b="44268"/>
              <a:stretch>
                <a:fillRect/>
              </a:stretch>
            </p:blipFill>
          </mc:Fallback>
        </mc:AlternateContent>
        <p:spPr>
          <a:xfrm>
            <a:off x="591408" y="4052366"/>
            <a:ext cx="2276593" cy="2315446"/>
          </a:xfrm>
        </p:spPr>
      </p:pic>
      <p:pic>
        <p:nvPicPr>
          <p:cNvPr id="4" name="Picture 3" descr="SandersGyakum1980Fig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50000" t="66041" r="8250" b="12316"/>
              <a:stretch>
                <a:fillRect/>
              </a:stretch>
            </p:blipFill>
          </mc:Choice>
          <mc:Fallback>
            <p:blipFill>
              <a:blip r:embed="rId5"/>
              <a:srcRect l="50000" t="66041" r="8250" b="12316"/>
              <a:stretch>
                <a:fillRect/>
              </a:stretch>
            </p:blipFill>
          </mc:Fallback>
        </mc:AlternateContent>
        <p:spPr>
          <a:xfrm>
            <a:off x="2868001" y="4190356"/>
            <a:ext cx="2987412" cy="2028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5039" y="6218410"/>
            <a:ext cx="287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Sanders and Gyakum (1980)</a:t>
            </a:r>
          </a:p>
        </p:txBody>
      </p:sp>
      <p:pic>
        <p:nvPicPr>
          <p:cNvPr id="8" name="Picture 7" descr="bombogenesi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7940" y="1309166"/>
            <a:ext cx="6583680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1408" y="6480219"/>
            <a:ext cx="2276593" cy="377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Bosart</a:t>
            </a:r>
            <a:r>
              <a:rPr lang="en-US" dirty="0" smtClean="0"/>
              <a:t> (1981)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55413" y="4190356"/>
            <a:ext cx="3156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7"/>
              </a:rPr>
              <a:t>http://oceanservice.noaa.gov/facts/bombogenesis.html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2912jetSLPT.gif"/>
          <p:cNvPicPr>
            <a:picLocks noChangeAspect="1"/>
          </p:cNvPicPr>
          <p:nvPr/>
        </p:nvPicPr>
        <p:blipFill>
          <a:blip r:embed="rId2"/>
          <a:srcRect t="16755" b="16664"/>
          <a:stretch>
            <a:fillRect/>
          </a:stretch>
        </p:blipFill>
        <p:spPr>
          <a:xfrm>
            <a:off x="859918" y="228600"/>
            <a:ext cx="742416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2918jetSLPT.gif"/>
          <p:cNvPicPr>
            <a:picLocks noChangeAspect="1"/>
          </p:cNvPicPr>
          <p:nvPr/>
        </p:nvPicPr>
        <p:blipFill>
          <a:blip r:embed="rId2"/>
          <a:srcRect t="16755" b="16664"/>
          <a:stretch>
            <a:fillRect/>
          </a:stretch>
        </p:blipFill>
        <p:spPr>
          <a:xfrm>
            <a:off x="859918" y="228600"/>
            <a:ext cx="742416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3000jetSLPT.gif"/>
          <p:cNvPicPr>
            <a:picLocks noChangeAspect="1"/>
          </p:cNvPicPr>
          <p:nvPr/>
        </p:nvPicPr>
        <p:blipFill>
          <a:blip r:embed="rId2"/>
          <a:srcRect t="16755" b="16664"/>
          <a:stretch>
            <a:fillRect/>
          </a:stretch>
        </p:blipFill>
        <p:spPr>
          <a:xfrm>
            <a:off x="859918" y="228600"/>
            <a:ext cx="742416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3006jetSLPT.gif"/>
          <p:cNvPicPr>
            <a:picLocks noChangeAspect="1"/>
          </p:cNvPicPr>
          <p:nvPr/>
        </p:nvPicPr>
        <p:blipFill>
          <a:blip r:embed="rId2"/>
          <a:srcRect t="16755" b="16517"/>
          <a:stretch>
            <a:fillRect/>
          </a:stretch>
        </p:blipFill>
        <p:spPr>
          <a:xfrm>
            <a:off x="868095" y="228600"/>
            <a:ext cx="7407811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3012jetSLPT.gif"/>
          <p:cNvPicPr>
            <a:picLocks noChangeAspect="1"/>
          </p:cNvPicPr>
          <p:nvPr/>
        </p:nvPicPr>
        <p:blipFill>
          <a:blip r:embed="rId2"/>
          <a:srcRect t="16755" b="16664"/>
          <a:stretch>
            <a:fillRect/>
          </a:stretch>
        </p:blipFill>
        <p:spPr>
          <a:xfrm>
            <a:off x="859918" y="228600"/>
            <a:ext cx="742416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3018jetSLPT.gif"/>
          <p:cNvPicPr>
            <a:picLocks noChangeAspect="1"/>
          </p:cNvPicPr>
          <p:nvPr/>
        </p:nvPicPr>
        <p:blipFill>
          <a:blip r:embed="rId2"/>
          <a:srcRect t="16755" b="16664"/>
          <a:stretch>
            <a:fillRect/>
          </a:stretch>
        </p:blipFill>
        <p:spPr>
          <a:xfrm>
            <a:off x="859918" y="228600"/>
            <a:ext cx="742416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3100jetSLPT.gif"/>
          <p:cNvPicPr>
            <a:picLocks noChangeAspect="1"/>
          </p:cNvPicPr>
          <p:nvPr/>
        </p:nvPicPr>
        <p:blipFill>
          <a:blip r:embed="rId2"/>
          <a:srcRect t="16755" b="16664"/>
          <a:stretch>
            <a:fillRect/>
          </a:stretch>
        </p:blipFill>
        <p:spPr>
          <a:xfrm>
            <a:off x="859918" y="228600"/>
            <a:ext cx="742416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3106jetSLPT.gif"/>
          <p:cNvPicPr>
            <a:picLocks noChangeAspect="1"/>
          </p:cNvPicPr>
          <p:nvPr/>
        </p:nvPicPr>
        <p:blipFill>
          <a:blip r:embed="rId2"/>
          <a:srcRect t="16755" b="16664"/>
          <a:stretch>
            <a:fillRect/>
          </a:stretch>
        </p:blipFill>
        <p:spPr>
          <a:xfrm>
            <a:off x="859918" y="228600"/>
            <a:ext cx="742416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3112jetSLPT.gif"/>
          <p:cNvPicPr>
            <a:picLocks noChangeAspect="1"/>
          </p:cNvPicPr>
          <p:nvPr/>
        </p:nvPicPr>
        <p:blipFill>
          <a:blip r:embed="rId2"/>
          <a:srcRect t="16755" b="16664"/>
          <a:stretch>
            <a:fillRect/>
          </a:stretch>
        </p:blipFill>
        <p:spPr>
          <a:xfrm>
            <a:off x="859918" y="228600"/>
            <a:ext cx="742416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3118jetSLPT.gif"/>
          <p:cNvPicPr>
            <a:picLocks noChangeAspect="1"/>
          </p:cNvPicPr>
          <p:nvPr/>
        </p:nvPicPr>
        <p:blipFill>
          <a:blip r:embed="rId2"/>
          <a:srcRect t="16755" b="16664"/>
          <a:stretch>
            <a:fillRect/>
          </a:stretch>
        </p:blipFill>
        <p:spPr>
          <a:xfrm>
            <a:off x="859918" y="228600"/>
            <a:ext cx="742416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60012"/>
            <a:ext cx="9023997" cy="5170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Authors</a:t>
            </a:r>
            <a:endParaRPr lang="en-US" sz="2400" dirty="0" smtClean="0"/>
          </a:p>
          <a:p>
            <a:r>
              <a:rPr lang="en-US" b="1" dirty="0" smtClean="0"/>
              <a:t> </a:t>
            </a:r>
            <a:endParaRPr lang="en-US" dirty="0" smtClean="0"/>
          </a:p>
          <a:p>
            <a:pPr algn="ctr"/>
            <a:r>
              <a:rPr lang="en-US" b="1" dirty="0" smtClean="0"/>
              <a:t>John R. Gyakum</a:t>
            </a:r>
            <a:r>
              <a:rPr lang="en-US" b="1" baseline="30000" dirty="0" smtClean="0"/>
              <a:t>1</a:t>
            </a:r>
          </a:p>
          <a:p>
            <a:pPr algn="ctr"/>
            <a:r>
              <a:rPr lang="en-US" b="1" dirty="0" smtClean="0"/>
              <a:t>Bryn Ronalds</a:t>
            </a:r>
            <a:r>
              <a:rPr lang="en-US" b="1" baseline="30000" dirty="0" smtClean="0"/>
              <a:t>1</a:t>
            </a:r>
            <a:endParaRPr lang="en-US" dirty="0" smtClean="0"/>
          </a:p>
          <a:p>
            <a:pPr algn="ctr"/>
            <a:r>
              <a:rPr lang="en-US" b="1" dirty="0" smtClean="0"/>
              <a:t>Lance F. Bosart</a:t>
            </a:r>
            <a:r>
              <a:rPr lang="en-US" b="1" baseline="30000" dirty="0" smtClean="0"/>
              <a:t>2</a:t>
            </a:r>
            <a:endParaRPr lang="en-US" dirty="0" smtClean="0"/>
          </a:p>
          <a:p>
            <a:pPr algn="ctr"/>
            <a:r>
              <a:rPr lang="en-US" b="1" dirty="0" smtClean="0"/>
              <a:t>Shawn M. Milrad</a:t>
            </a:r>
            <a:r>
              <a:rPr lang="en-US" b="1" baseline="30000" dirty="0" smtClean="0"/>
              <a:t>3</a:t>
            </a:r>
            <a:endParaRPr lang="en-US" dirty="0" smtClean="0"/>
          </a:p>
          <a:p>
            <a:pPr algn="ctr"/>
            <a:r>
              <a:rPr lang="en-US" b="1" dirty="0" err="1" smtClean="0"/>
              <a:t>Eyad</a:t>
            </a:r>
            <a:r>
              <a:rPr lang="en-US" b="1" dirty="0" smtClean="0"/>
              <a:t> H. Atallah</a:t>
            </a:r>
            <a:r>
              <a:rPr lang="en-US" b="1" baseline="30000" dirty="0" smtClean="0"/>
              <a:t>1</a:t>
            </a:r>
          </a:p>
          <a:p>
            <a:pPr algn="ctr"/>
            <a:r>
              <a:rPr lang="en-US" b="1" dirty="0" smtClean="0"/>
              <a:t>Melissa Gervais</a:t>
            </a:r>
            <a:r>
              <a:rPr lang="en-US" b="1" baseline="30000" dirty="0" smtClean="0"/>
              <a:t>1</a:t>
            </a:r>
            <a:endParaRPr lang="en-US" b="1" dirty="0" smtClean="0"/>
          </a:p>
          <a:p>
            <a:endParaRPr lang="en-US" dirty="0" smtClean="0"/>
          </a:p>
          <a:p>
            <a:r>
              <a:rPr lang="en-US" b="1" baseline="30000" dirty="0" smtClean="0"/>
              <a:t> </a:t>
            </a:r>
            <a:endParaRPr lang="en-US" dirty="0" smtClean="0"/>
          </a:p>
          <a:p>
            <a:r>
              <a:rPr lang="en-US" dirty="0" smtClean="0"/>
              <a:t> </a:t>
            </a:r>
          </a:p>
          <a:p>
            <a:pPr algn="just"/>
            <a:r>
              <a:rPr lang="en-US" b="1" baseline="30000" dirty="0" smtClean="0"/>
              <a:t>1</a:t>
            </a:r>
            <a:r>
              <a:rPr lang="en-US" b="1" dirty="0" smtClean="0"/>
              <a:t>Department of Atmospheric and Oceanic Sciences, McGill University, Montreal, QC</a:t>
            </a:r>
            <a:endParaRPr lang="en-US" dirty="0" smtClean="0"/>
          </a:p>
          <a:p>
            <a:pPr algn="just"/>
            <a:r>
              <a:rPr lang="en-US" b="1" baseline="30000" dirty="0" smtClean="0"/>
              <a:t>2</a:t>
            </a:r>
            <a:r>
              <a:rPr lang="en-US" b="1" dirty="0" smtClean="0"/>
              <a:t>Department of Atmospheric and Environmental Sciences, University at Albany, NY</a:t>
            </a:r>
            <a:endParaRPr lang="en-US" dirty="0" smtClean="0"/>
          </a:p>
          <a:p>
            <a:pPr algn="just"/>
            <a:r>
              <a:rPr lang="en-US" b="1" baseline="30000" dirty="0" smtClean="0"/>
              <a:t>3</a:t>
            </a:r>
            <a:r>
              <a:rPr lang="en-US" b="1" dirty="0" smtClean="0"/>
              <a:t>Applied Aviation Sciences Department, Embry-Riddle Aeronautical University, Daytona Beach, FL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b0100jetSLPT.gif"/>
          <p:cNvPicPr>
            <a:picLocks noChangeAspect="1"/>
          </p:cNvPicPr>
          <p:nvPr/>
        </p:nvPicPr>
        <p:blipFill>
          <a:blip r:embed="rId2"/>
          <a:srcRect t="16755" b="16664"/>
          <a:stretch>
            <a:fillRect/>
          </a:stretch>
        </p:blipFill>
        <p:spPr>
          <a:xfrm>
            <a:off x="859918" y="228600"/>
            <a:ext cx="742416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b0106jetSLPT.gif"/>
          <p:cNvPicPr>
            <a:picLocks noChangeAspect="1"/>
          </p:cNvPicPr>
          <p:nvPr/>
        </p:nvPicPr>
        <p:blipFill>
          <a:blip r:embed="rId2"/>
          <a:srcRect t="16755" b="16664"/>
          <a:stretch>
            <a:fillRect/>
          </a:stretch>
        </p:blipFill>
        <p:spPr>
          <a:xfrm>
            <a:off x="859918" y="228600"/>
            <a:ext cx="742416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b0112jetSLPT.gif"/>
          <p:cNvPicPr>
            <a:picLocks noChangeAspect="1"/>
          </p:cNvPicPr>
          <p:nvPr/>
        </p:nvPicPr>
        <p:blipFill>
          <a:blip r:embed="rId2"/>
          <a:srcRect t="16755" b="16664"/>
          <a:stretch>
            <a:fillRect/>
          </a:stretch>
        </p:blipFill>
        <p:spPr>
          <a:xfrm>
            <a:off x="859918" y="228600"/>
            <a:ext cx="742416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b0118jetSLPT.gif"/>
          <p:cNvPicPr>
            <a:picLocks noChangeAspect="1"/>
          </p:cNvPicPr>
          <p:nvPr/>
        </p:nvPicPr>
        <p:blipFill>
          <a:blip r:embed="rId2"/>
          <a:srcRect t="16755" b="16664"/>
          <a:stretch>
            <a:fillRect/>
          </a:stretch>
        </p:blipFill>
        <p:spPr>
          <a:xfrm>
            <a:off x="859918" y="228600"/>
            <a:ext cx="742416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b0200jetSLPT.gif"/>
          <p:cNvPicPr>
            <a:picLocks noChangeAspect="1"/>
          </p:cNvPicPr>
          <p:nvPr/>
        </p:nvPicPr>
        <p:blipFill>
          <a:blip r:embed="rId2"/>
          <a:srcRect t="16755" b="16664"/>
          <a:stretch>
            <a:fillRect/>
          </a:stretch>
        </p:blipFill>
        <p:spPr>
          <a:xfrm>
            <a:off x="859918" y="228600"/>
            <a:ext cx="742416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b0206jetSLPT.gif"/>
          <p:cNvPicPr>
            <a:picLocks noChangeAspect="1"/>
          </p:cNvPicPr>
          <p:nvPr/>
        </p:nvPicPr>
        <p:blipFill>
          <a:blip r:embed="rId2"/>
          <a:srcRect t="16755" b="16664"/>
          <a:stretch>
            <a:fillRect/>
          </a:stretch>
        </p:blipFill>
        <p:spPr>
          <a:xfrm>
            <a:off x="859918" y="228600"/>
            <a:ext cx="742416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b0218jetSLPT.gif"/>
          <p:cNvPicPr>
            <a:picLocks noChangeAspect="1"/>
          </p:cNvPicPr>
          <p:nvPr/>
        </p:nvPicPr>
        <p:blipFill>
          <a:blip r:embed="rId2"/>
          <a:srcRect t="16755" b="16664"/>
          <a:stretch>
            <a:fillRect/>
          </a:stretch>
        </p:blipFill>
        <p:spPr>
          <a:xfrm>
            <a:off x="859918" y="228600"/>
            <a:ext cx="742416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b0300jetSLPT.gif"/>
          <p:cNvPicPr>
            <a:picLocks noChangeAspect="1"/>
          </p:cNvPicPr>
          <p:nvPr/>
        </p:nvPicPr>
        <p:blipFill>
          <a:blip r:embed="rId2"/>
          <a:srcRect t="16755" b="16517"/>
          <a:stretch>
            <a:fillRect/>
          </a:stretch>
        </p:blipFill>
        <p:spPr>
          <a:xfrm>
            <a:off x="868095" y="228600"/>
            <a:ext cx="7407811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34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Previous slides illustrate the upscale growth of surface cyclonic coverage throughout the North Atlantic basin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initial </a:t>
            </a:r>
            <a:r>
              <a:rPr lang="en-US" sz="2800" dirty="0" err="1" smtClean="0"/>
              <a:t>cyclogenesis</a:t>
            </a:r>
            <a:r>
              <a:rPr lang="en-US" sz="2800" dirty="0" smtClean="0"/>
              <a:t> (1200 UTC, 28 Jan) occurs on the </a:t>
            </a:r>
            <a:r>
              <a:rPr lang="en-US" sz="2800" dirty="0" err="1" smtClean="0"/>
              <a:t>equatorward</a:t>
            </a:r>
            <a:r>
              <a:rPr lang="en-US" sz="2800" dirty="0" smtClean="0"/>
              <a:t> side of the jet, where the moist Brunt-</a:t>
            </a:r>
            <a:r>
              <a:rPr lang="en-US" sz="2800" dirty="0" err="1" smtClean="0"/>
              <a:t>Väisälä</a:t>
            </a:r>
            <a:r>
              <a:rPr lang="en-US" sz="2800" dirty="0" smtClean="0"/>
              <a:t> frequency (</a:t>
            </a:r>
            <a:r>
              <a:rPr lang="en-US" sz="2800" i="1" dirty="0" smtClean="0"/>
              <a:t>N</a:t>
            </a:r>
            <a:r>
              <a:rPr lang="en-US" sz="2800" i="1" baseline="-25000" dirty="0" smtClean="0"/>
              <a:t>m</a:t>
            </a:r>
            <a:r>
              <a:rPr lang="en-US" sz="2800" dirty="0" smtClean="0"/>
              <a:t>)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= (</a:t>
            </a:r>
            <a:r>
              <a:rPr lang="en-US" sz="2800" dirty="0" err="1" smtClean="0"/>
              <a:t>g/T)(</a:t>
            </a:r>
            <a:r>
              <a:rPr lang="en-US" sz="2800" dirty="0" err="1" smtClean="0">
                <a:sym typeface="Symbol"/>
              </a:rPr>
              <a:t></a:t>
            </a:r>
            <a:r>
              <a:rPr lang="en-US" sz="2800" dirty="0" err="1" smtClean="0"/>
              <a:t>T/</a:t>
            </a:r>
            <a:r>
              <a:rPr lang="en-US" sz="2800" dirty="0" err="1" smtClean="0">
                <a:sym typeface="Symbol"/>
              </a:rPr>
              <a:t></a:t>
            </a:r>
            <a:r>
              <a:rPr lang="en-US" sz="2800" dirty="0" err="1" smtClean="0"/>
              <a:t>z</a:t>
            </a:r>
            <a:r>
              <a:rPr lang="en-US" sz="2800" dirty="0" smtClean="0"/>
              <a:t> + </a:t>
            </a:r>
            <a:r>
              <a:rPr lang="en-US" sz="2800" dirty="0" err="1" smtClean="0">
                <a:sym typeface="Symbol"/>
              </a:rPr>
              <a:t></a:t>
            </a:r>
            <a:r>
              <a:rPr lang="en-US" sz="2800" i="1" baseline="-25000" dirty="0" err="1" smtClean="0"/>
              <a:t>m</a:t>
            </a:r>
            <a:r>
              <a:rPr lang="en-US" sz="2800" dirty="0" smtClean="0"/>
              <a:t>) is near zero (units of 10</a:t>
            </a:r>
            <a:r>
              <a:rPr lang="en-US" sz="2800" baseline="30000" dirty="0" smtClean="0"/>
              <a:t>-4</a:t>
            </a:r>
            <a:r>
              <a:rPr lang="en-US" sz="2800" b="0" dirty="0" smtClean="0"/>
              <a:t> s</a:t>
            </a:r>
            <a:r>
              <a:rPr lang="en-US" sz="2800" b="0" baseline="30000" dirty="0" smtClean="0"/>
              <a:t>-2</a:t>
            </a:r>
            <a:r>
              <a:rPr lang="en-US" sz="2800" b="0" dirty="0" smtClean="0"/>
              <a:t>)</a:t>
            </a:r>
            <a:endParaRPr lang="en-US" sz="2800" dirty="0"/>
          </a:p>
        </p:txBody>
      </p:sp>
      <p:pic>
        <p:nvPicPr>
          <p:cNvPr id="3" name="Picture 2" descr="jan2812jetSLPT.gif"/>
          <p:cNvPicPr>
            <a:picLocks noChangeAspect="1"/>
          </p:cNvPicPr>
          <p:nvPr/>
        </p:nvPicPr>
        <p:blipFill>
          <a:blip r:embed="rId2"/>
          <a:srcRect t="30130" b="29892"/>
          <a:stretch>
            <a:fillRect/>
          </a:stretch>
        </p:blipFill>
        <p:spPr>
          <a:xfrm>
            <a:off x="156104" y="2286000"/>
            <a:ext cx="8831791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bbs_Figure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19645" r="8554" b="15556"/>
              <a:stretch>
                <a:fillRect/>
              </a:stretch>
            </p:blipFill>
          </mc:Choice>
          <mc:Fallback>
            <p:blipFill>
              <a:blip r:embed="rId3"/>
              <a:srcRect l="19645" r="8554" b="15556"/>
              <a:stretch>
                <a:fillRect/>
              </a:stretch>
            </p:blipFill>
          </mc:Fallback>
        </mc:AlternateContent>
        <p:spPr>
          <a:xfrm>
            <a:off x="5000324" y="0"/>
            <a:ext cx="4143676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720" y="518160"/>
            <a:ext cx="45923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Pressure, potential temperature, and equivalent potential temperature time series at weather ship ‘D’ for 28-30 January 1972 (Stubbs 1975)</a:t>
            </a:r>
            <a:endParaRPr lang="en-US" sz="3200" dirty="0"/>
          </a:p>
        </p:txBody>
      </p:sp>
      <p:pic>
        <p:nvPicPr>
          <p:cNvPr id="4" name="Picture 3" descr="Cyclone_Central_Pressures_AO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r="13293"/>
              <a:stretch>
                <a:fillRect/>
              </a:stretch>
            </p:blipFill>
          </mc:Choice>
          <mc:Fallback>
            <p:blipFill>
              <a:blip r:embed="rId5"/>
              <a:srcRect r="13293"/>
              <a:stretch>
                <a:fillRect/>
              </a:stretch>
            </p:blipFill>
          </mc:Fallback>
        </mc:AlternateContent>
        <p:spPr>
          <a:xfrm>
            <a:off x="-25400" y="4089400"/>
            <a:ext cx="3986283" cy="276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5215" y="4089400"/>
            <a:ext cx="915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First cyclone’s maximum deepening of 2.6 </a:t>
            </a:r>
            <a:r>
              <a:rPr lang="en-US" sz="1200" dirty="0" err="1" smtClean="0"/>
              <a:t>bergerons</a:t>
            </a:r>
            <a:r>
              <a:rPr lang="en-US" sz="1200" dirty="0" smtClean="0"/>
              <a:t>!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600193"/>
          </a:xfrm>
        </p:spPr>
        <p:txBody>
          <a:bodyPr>
            <a:normAutofit fontScale="90000"/>
          </a:bodyPr>
          <a:lstStyle/>
          <a:p>
            <a:r>
              <a:rPr lang="en-US" sz="3111" dirty="0" smtClean="0"/>
              <a:t>At 1200 UTC, 30 January 1972, the cyclone has migrated to the left exit region of the jet, while a new surface </a:t>
            </a:r>
            <a:r>
              <a:rPr lang="en-US" sz="3111" dirty="0" err="1" smtClean="0"/>
              <a:t>cyclogenesis</a:t>
            </a:r>
            <a:r>
              <a:rPr lang="en-US" sz="3111" dirty="0" smtClean="0"/>
              <a:t> is occurring on the </a:t>
            </a:r>
            <a:r>
              <a:rPr lang="en-US" sz="3111" dirty="0" err="1" smtClean="0"/>
              <a:t>equatorward</a:t>
            </a:r>
            <a:r>
              <a:rPr lang="en-US" sz="3111" dirty="0" smtClean="0"/>
              <a:t> side of the jet in near zero effective stability:</a:t>
            </a:r>
            <a:endParaRPr lang="en-US" sz="3111" dirty="0"/>
          </a:p>
        </p:txBody>
      </p:sp>
      <p:pic>
        <p:nvPicPr>
          <p:cNvPr id="3" name="Picture 2" descr="jan3012jetSLPT.gif"/>
          <p:cNvPicPr>
            <a:picLocks noChangeAspect="1"/>
          </p:cNvPicPr>
          <p:nvPr/>
        </p:nvPicPr>
        <p:blipFill>
          <a:blip r:embed="rId2"/>
          <a:srcRect t="30130" b="29892"/>
          <a:stretch>
            <a:fillRect/>
          </a:stretch>
        </p:blipFill>
        <p:spPr>
          <a:xfrm>
            <a:off x="156105" y="2286000"/>
            <a:ext cx="8831791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274078"/>
          </a:xfrm>
        </p:spPr>
        <p:txBody>
          <a:bodyPr>
            <a:noAutofit/>
          </a:bodyPr>
          <a:lstStyle/>
          <a:p>
            <a:r>
              <a:rPr lang="en-US" sz="3200" dirty="0" smtClean="0"/>
              <a:t>Consider that the more extreme of the N. Atlantic cyclones deepened at 2.6 </a:t>
            </a:r>
            <a:r>
              <a:rPr lang="en-US" sz="3200" dirty="0" err="1" smtClean="0"/>
              <a:t>bergerons</a:t>
            </a:r>
            <a:r>
              <a:rPr lang="en-US" sz="3200" dirty="0" smtClean="0"/>
              <a:t>).</a:t>
            </a:r>
            <a:endParaRPr lang="en-US" sz="3200" dirty="0"/>
          </a:p>
        </p:txBody>
      </p:sp>
      <p:pic>
        <p:nvPicPr>
          <p:cNvPr id="5" name="Picture 3" descr="Roebber1984_Page_02.jpg"/>
          <p:cNvPicPr>
            <a:picLocks noChangeAspect="1"/>
          </p:cNvPicPr>
          <p:nvPr/>
        </p:nvPicPr>
        <p:blipFill>
          <a:blip r:embed="rId2"/>
          <a:srcRect l="13789" t="62222" r="13789" b="6667"/>
          <a:stretch>
            <a:fillRect/>
          </a:stretch>
        </p:blipFill>
        <p:spPr bwMode="auto">
          <a:xfrm>
            <a:off x="2122715" y="4114800"/>
            <a:ext cx="489857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nut 5"/>
          <p:cNvSpPr/>
          <p:nvPr/>
        </p:nvSpPr>
        <p:spPr>
          <a:xfrm>
            <a:off x="6500821" y="5941084"/>
            <a:ext cx="520464" cy="648280"/>
          </a:xfrm>
          <a:prstGeom prst="donut">
            <a:avLst>
              <a:gd name="adj" fmla="val 9643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extBox 7"/>
          <p:cNvSpPr txBox="1"/>
          <p:nvPr/>
        </p:nvSpPr>
        <p:spPr>
          <a:xfrm>
            <a:off x="2122715" y="2548716"/>
            <a:ext cx="489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Roebber</a:t>
            </a:r>
            <a:r>
              <a:rPr lang="en-US" dirty="0" smtClean="0"/>
              <a:t> (1984):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An index for North Atlantic Basin Storm Activity:  Its relationship to explosive </a:t>
            </a:r>
            <a:r>
              <a:rPr lang="en-US" sz="4000" dirty="0" err="1" smtClean="0">
                <a:solidFill>
                  <a:srgbClr val="FF0000"/>
                </a:solidFill>
              </a:rPr>
              <a:t>cyclogenesis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Theory</a:t>
            </a:r>
          </a:p>
          <a:p>
            <a:r>
              <a:rPr lang="en-US" dirty="0" smtClean="0"/>
              <a:t>Observations</a:t>
            </a:r>
          </a:p>
          <a:p>
            <a:r>
              <a:rPr lang="en-US" dirty="0" smtClean="0"/>
              <a:t>Surface </a:t>
            </a:r>
            <a:r>
              <a:rPr lang="en-US" dirty="0" err="1" smtClean="0"/>
              <a:t>cyclogenesis</a:t>
            </a:r>
            <a:endParaRPr lang="en-US" dirty="0" smtClean="0"/>
          </a:p>
          <a:p>
            <a:r>
              <a:rPr lang="en-US" dirty="0" smtClean="0"/>
              <a:t>Concluding discussion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Theory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1428"/>
            <a:ext cx="91440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Eady</a:t>
            </a:r>
            <a:r>
              <a:rPr lang="en-US" sz="2400" dirty="0" smtClean="0"/>
              <a:t> growth rate maximum: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σ</a:t>
            </a:r>
            <a:r>
              <a:rPr lang="en-US" sz="2400" dirty="0" smtClean="0"/>
              <a:t> = 0.31 </a:t>
            </a:r>
            <a:r>
              <a:rPr lang="en-US" sz="2400" i="1" dirty="0" err="1" smtClean="0"/>
              <a:t>f</a:t>
            </a:r>
            <a:r>
              <a:rPr lang="en-US" sz="2400" i="1" dirty="0" smtClean="0"/>
              <a:t> </a:t>
            </a:r>
            <a:r>
              <a:rPr lang="en-US" sz="2400" dirty="0" smtClean="0"/>
              <a:t>| </a:t>
            </a:r>
            <a:r>
              <a:rPr lang="en-US" sz="2400" dirty="0" err="1" smtClean="0">
                <a:sym typeface="Symbol"/>
              </a:rPr>
              <a:t></a:t>
            </a:r>
            <a:r>
              <a:rPr lang="en-US" sz="2400" b="1" dirty="0" err="1" smtClean="0"/>
              <a:t>v</a:t>
            </a:r>
            <a:r>
              <a:rPr lang="en-US" sz="2400" dirty="0" err="1" smtClean="0"/>
              <a:t>/</a:t>
            </a:r>
            <a:r>
              <a:rPr lang="en-US" sz="2400" dirty="0" err="1" smtClean="0">
                <a:sym typeface="Symbol"/>
              </a:rPr>
              <a:t></a:t>
            </a:r>
            <a:r>
              <a:rPr lang="en-US" sz="2400" i="1" dirty="0" err="1" smtClean="0"/>
              <a:t>z</a:t>
            </a:r>
            <a:r>
              <a:rPr lang="en-US" sz="2400" dirty="0" smtClean="0"/>
              <a:t> |</a:t>
            </a:r>
            <a:r>
              <a:rPr lang="en-US" sz="2400" i="1" dirty="0" smtClean="0"/>
              <a:t>N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, where </a:t>
            </a:r>
            <a:r>
              <a:rPr lang="en-US" sz="2400" i="1" dirty="0" smtClean="0"/>
              <a:t>N</a:t>
            </a:r>
            <a:r>
              <a:rPr lang="en-US" sz="2400" dirty="0" smtClean="0"/>
              <a:t> is the dry Brunt-</a:t>
            </a:r>
            <a:r>
              <a:rPr lang="en-US" sz="2400" dirty="0" err="1" smtClean="0"/>
              <a:t>Väisälä</a:t>
            </a:r>
            <a:r>
              <a:rPr lang="en-US" sz="2400" dirty="0" smtClean="0"/>
              <a:t> frequency</a:t>
            </a:r>
          </a:p>
          <a:p>
            <a:r>
              <a:rPr lang="en-US" sz="2400" dirty="0" smtClean="0"/>
              <a:t> </a:t>
            </a:r>
          </a:p>
          <a:p>
            <a:r>
              <a:rPr lang="en-US" sz="2400" i="1" dirty="0" smtClean="0"/>
              <a:t>N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= (</a:t>
            </a:r>
            <a:r>
              <a:rPr lang="en-US" sz="2400" dirty="0" err="1" smtClean="0"/>
              <a:t>g/T)(</a:t>
            </a:r>
            <a:r>
              <a:rPr lang="en-US" sz="2400" dirty="0" err="1" smtClean="0">
                <a:sym typeface="Symbol"/>
              </a:rPr>
              <a:t></a:t>
            </a:r>
            <a:r>
              <a:rPr lang="en-US" sz="2400" dirty="0" err="1" smtClean="0"/>
              <a:t>T/</a:t>
            </a:r>
            <a:r>
              <a:rPr lang="en-US" sz="2400" dirty="0" err="1" smtClean="0">
                <a:sym typeface="Symbol"/>
              </a:rPr>
              <a:t></a:t>
            </a:r>
            <a:r>
              <a:rPr lang="en-US" sz="2400" dirty="0" err="1" smtClean="0"/>
              <a:t>z</a:t>
            </a:r>
            <a:r>
              <a:rPr lang="en-US" sz="2400" dirty="0" smtClean="0"/>
              <a:t> + </a:t>
            </a:r>
            <a:r>
              <a:rPr lang="en-US" sz="2400" dirty="0" err="1" smtClean="0">
                <a:sym typeface="Symbol"/>
              </a:rPr>
              <a:t></a:t>
            </a:r>
            <a:r>
              <a:rPr lang="en-US" sz="2400" i="1" baseline="-25000" dirty="0" err="1" smtClean="0"/>
              <a:t>d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 </a:t>
            </a:r>
          </a:p>
          <a:p>
            <a:r>
              <a:rPr lang="en-US" sz="2400" dirty="0" smtClean="0"/>
              <a:t> </a:t>
            </a:r>
            <a:r>
              <a:rPr lang="en-US" sz="2400" b="1" dirty="0" smtClean="0"/>
              <a:t>and the moist </a:t>
            </a:r>
            <a:r>
              <a:rPr lang="en-US" sz="2400" b="1" dirty="0" err="1" smtClean="0"/>
              <a:t>baroclinic</a:t>
            </a:r>
            <a:r>
              <a:rPr lang="en-US" sz="2400" b="1" dirty="0" smtClean="0"/>
              <a:t> growth rate:</a:t>
            </a:r>
          </a:p>
          <a:p>
            <a:r>
              <a:rPr lang="en-US" sz="2400" b="1" dirty="0" smtClean="0"/>
              <a:t> </a:t>
            </a:r>
          </a:p>
          <a:p>
            <a:r>
              <a:rPr lang="en-US" sz="2400" dirty="0" err="1" smtClean="0"/>
              <a:t>σ</a:t>
            </a:r>
            <a:r>
              <a:rPr lang="en-US" sz="2400" baseline="-25000" dirty="0" err="1" smtClean="0"/>
              <a:t>m</a:t>
            </a:r>
            <a:r>
              <a:rPr lang="en-US" sz="2400" dirty="0" smtClean="0"/>
              <a:t> = 0.31 </a:t>
            </a:r>
            <a:r>
              <a:rPr lang="en-US" sz="2400" i="1" dirty="0" err="1" smtClean="0"/>
              <a:t>f</a:t>
            </a:r>
            <a:r>
              <a:rPr lang="en-US" sz="2400" i="1" dirty="0" smtClean="0"/>
              <a:t> </a:t>
            </a:r>
            <a:r>
              <a:rPr lang="en-US" sz="2400" dirty="0" smtClean="0"/>
              <a:t>| </a:t>
            </a:r>
            <a:r>
              <a:rPr lang="en-US" sz="2400" dirty="0" err="1" smtClean="0">
                <a:sym typeface="Symbol"/>
              </a:rPr>
              <a:t></a:t>
            </a:r>
            <a:r>
              <a:rPr lang="en-US" sz="2400" b="1" dirty="0" err="1" smtClean="0"/>
              <a:t>v</a:t>
            </a:r>
            <a:r>
              <a:rPr lang="en-US" sz="2400" dirty="0" err="1" smtClean="0"/>
              <a:t>/</a:t>
            </a:r>
            <a:r>
              <a:rPr lang="en-US" sz="2400" dirty="0" err="1" smtClean="0">
                <a:sym typeface="Symbol"/>
              </a:rPr>
              <a:t></a:t>
            </a:r>
            <a:r>
              <a:rPr lang="en-US" sz="2400" i="1" dirty="0" err="1" smtClean="0"/>
              <a:t>z</a:t>
            </a:r>
            <a:r>
              <a:rPr lang="en-US" sz="2400" dirty="0" smtClean="0"/>
              <a:t> |</a:t>
            </a:r>
            <a:r>
              <a:rPr lang="en-US" sz="2400" i="1" dirty="0" smtClean="0"/>
              <a:t>N</a:t>
            </a:r>
            <a:r>
              <a:rPr lang="en-US" sz="2400" i="1" baseline="-25000" dirty="0" smtClean="0"/>
              <a:t>m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, where </a:t>
            </a:r>
            <a:r>
              <a:rPr lang="en-US" sz="2400" i="1" dirty="0" smtClean="0"/>
              <a:t>N</a:t>
            </a:r>
            <a:r>
              <a:rPr lang="en-US" sz="2400" i="1" baseline="-25000" dirty="0" smtClean="0"/>
              <a:t>m</a:t>
            </a:r>
            <a:r>
              <a:rPr lang="en-US" sz="2400" dirty="0" smtClean="0"/>
              <a:t> is the moist Brunt-</a:t>
            </a:r>
            <a:r>
              <a:rPr lang="en-US" sz="2400" dirty="0" err="1" smtClean="0"/>
              <a:t>Väisälä</a:t>
            </a:r>
            <a:r>
              <a:rPr lang="en-US" sz="2400" dirty="0" smtClean="0"/>
              <a:t> frequency</a:t>
            </a:r>
          </a:p>
          <a:p>
            <a:r>
              <a:rPr lang="en-US" sz="2400" dirty="0" smtClean="0"/>
              <a:t> </a:t>
            </a:r>
          </a:p>
          <a:p>
            <a:r>
              <a:rPr lang="en-US" sz="2400" dirty="0" smtClean="0"/>
              <a:t>(</a:t>
            </a:r>
            <a:r>
              <a:rPr lang="en-US" sz="2400" i="1" dirty="0" smtClean="0"/>
              <a:t>N</a:t>
            </a:r>
            <a:r>
              <a:rPr lang="en-US" sz="2400" i="1" baseline="-25000" dirty="0" smtClean="0"/>
              <a:t>m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= (</a:t>
            </a:r>
            <a:r>
              <a:rPr lang="en-US" sz="2400" dirty="0" err="1" smtClean="0"/>
              <a:t>g/T)(</a:t>
            </a:r>
            <a:r>
              <a:rPr lang="en-US" sz="2400" dirty="0" err="1" smtClean="0">
                <a:sym typeface="Symbol"/>
              </a:rPr>
              <a:t></a:t>
            </a:r>
            <a:r>
              <a:rPr lang="en-US" sz="2400" dirty="0" err="1" smtClean="0"/>
              <a:t>T/</a:t>
            </a:r>
            <a:r>
              <a:rPr lang="en-US" sz="2400" dirty="0" err="1" smtClean="0">
                <a:sym typeface="Symbol"/>
              </a:rPr>
              <a:t></a:t>
            </a:r>
            <a:r>
              <a:rPr lang="en-US" sz="2400" dirty="0" err="1" smtClean="0"/>
              <a:t>z</a:t>
            </a:r>
            <a:r>
              <a:rPr lang="en-US" sz="2400" dirty="0" smtClean="0"/>
              <a:t> + </a:t>
            </a:r>
            <a:r>
              <a:rPr lang="en-US" sz="2400" dirty="0" err="1" smtClean="0">
                <a:sym typeface="Symbol"/>
              </a:rPr>
              <a:t></a:t>
            </a:r>
            <a:r>
              <a:rPr lang="en-US" sz="2400" i="1" baseline="-25000" dirty="0" err="1" smtClean="0"/>
              <a:t>m</a:t>
            </a:r>
            <a:r>
              <a:rPr lang="en-US" sz="2400" dirty="0" smtClean="0"/>
              <a:t>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"/>
                <a:cs typeface="Arial"/>
              </a:rPr>
              <a:t>The North Atlantic Storm Index (NASTI):</a:t>
            </a:r>
            <a:endParaRPr lang="en-US" sz="4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382" y="2193720"/>
            <a:ext cx="88816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The count of events during which the areal coverage (%) in the North Atlantic basin (25-60 deg N; 80-0 deg W) of moist </a:t>
            </a:r>
            <a:r>
              <a:rPr lang="en-US" sz="3200" dirty="0" err="1" smtClean="0">
                <a:latin typeface="Arial"/>
                <a:cs typeface="Arial"/>
              </a:rPr>
              <a:t>baroclinic</a:t>
            </a:r>
            <a:r>
              <a:rPr lang="en-US" sz="3200" dirty="0" smtClean="0">
                <a:latin typeface="Arial"/>
                <a:cs typeface="Arial"/>
              </a:rPr>
              <a:t> growth exceeding 1.5/day exceeds 2 standard deviations from a 30-year running mean climatology</a:t>
            </a:r>
            <a:endParaRPr lang="en-US" sz="3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Observations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-Feb72(79)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-Feb72(79)3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v_rm_1950-2014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r="48580"/>
              <a:stretch>
                <a:fillRect/>
              </a:stretch>
            </p:blipFill>
          </mc:Choice>
          <mc:Fallback>
            <p:blipFill>
              <a:blip r:embed="rId3"/>
              <a:srcRect r="48580"/>
              <a:stretch>
                <a:fillRect/>
              </a:stretch>
            </p:blipFill>
          </mc:Fallback>
        </mc:AlternateContent>
        <p:spPr>
          <a:xfrm>
            <a:off x="4442121" y="0"/>
            <a:ext cx="4701879" cy="68522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24813"/>
            <a:ext cx="4442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 Atlantic Storm Index from 1950 through February 2014 (counts of normalized standard deviations with absolute values exceeding 2.0)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140" y="390744"/>
            <a:ext cx="83835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Motivation:</a:t>
            </a:r>
          </a:p>
          <a:p>
            <a:endParaRPr lang="en-US" sz="2000" dirty="0" smtClean="0"/>
          </a:p>
          <a:p>
            <a:r>
              <a:rPr lang="en-US" sz="2400" dirty="0" smtClean="0"/>
              <a:t>The January 1972 surface </a:t>
            </a:r>
            <a:r>
              <a:rPr lang="en-US" sz="2400" dirty="0" err="1" smtClean="0"/>
              <a:t>cyclogenesis</a:t>
            </a:r>
            <a:r>
              <a:rPr lang="en-US" sz="2400" dirty="0" smtClean="0"/>
              <a:t> processes were associated with a regime change in the North Atlantic Basin</a:t>
            </a:r>
          </a:p>
          <a:p>
            <a:endParaRPr lang="en-US" sz="2400" dirty="0" smtClean="0"/>
          </a:p>
          <a:p>
            <a:r>
              <a:rPr lang="en-US" sz="2400" dirty="0" smtClean="0"/>
              <a:t>Sanders and Gyakum (1980) noted the clustering of explosive </a:t>
            </a:r>
            <a:r>
              <a:rPr lang="en-US" sz="2400" dirty="0" err="1" smtClean="0"/>
              <a:t>cyclogeneses</a:t>
            </a:r>
            <a:r>
              <a:rPr lang="en-US" sz="2400" dirty="0" smtClean="0"/>
              <a:t> during 11-17 February 1979</a:t>
            </a:r>
          </a:p>
          <a:p>
            <a:endParaRPr lang="en-US" sz="2400" dirty="0" smtClean="0"/>
          </a:p>
          <a:p>
            <a:r>
              <a:rPr lang="en-US" sz="2400" dirty="0" smtClean="0"/>
              <a:t>At the end of this clustering was the Presidents’ Day cyclone</a:t>
            </a:r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v_rm_DJF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r="50000" b="50000"/>
              <a:stretch>
                <a:fillRect/>
              </a:stretch>
            </p:blipFill>
          </mc:Choice>
          <mc:Fallback>
            <p:blipFill>
              <a:blip r:embed="rId3"/>
              <a:srcRect r="50000" b="50000"/>
              <a:stretch>
                <a:fillRect/>
              </a:stretch>
            </p:blipFill>
          </mc:Fallback>
        </mc:AlternateContent>
        <p:spPr>
          <a:xfrm>
            <a:off x="0" y="2879"/>
            <a:ext cx="4572000" cy="34261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2097" y="0"/>
            <a:ext cx="3074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Counts of NASTI events (DJF) from Dec. 1950 through February 2014</a:t>
            </a:r>
            <a:endParaRPr lang="en-US" dirty="0"/>
          </a:p>
        </p:txBody>
      </p:sp>
      <p:pic>
        <p:nvPicPr>
          <p:cNvPr id="4" name="Picture 3" descr="JFM2014NASTI.gif"/>
          <p:cNvPicPr>
            <a:picLocks noChangeAspect="1"/>
          </p:cNvPicPr>
          <p:nvPr/>
        </p:nvPicPr>
        <p:blipFill>
          <a:blip r:embed="rId4"/>
          <a:srcRect t="16610"/>
          <a:stretch>
            <a:fillRect/>
          </a:stretch>
        </p:blipFill>
        <p:spPr>
          <a:xfrm>
            <a:off x="4592097" y="4570455"/>
            <a:ext cx="4551903" cy="2287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92097" y="4224821"/>
            <a:ext cx="4551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JFM 2014:</a:t>
            </a:r>
            <a:endParaRPr lang="en-US" dirty="0"/>
          </a:p>
        </p:txBody>
      </p:sp>
      <p:pic>
        <p:nvPicPr>
          <p:cNvPr id="6" name="Picture 5" descr="JFM1992NASTI.gif"/>
          <p:cNvPicPr>
            <a:picLocks noChangeAspect="1"/>
          </p:cNvPicPr>
          <p:nvPr/>
        </p:nvPicPr>
        <p:blipFill>
          <a:blip r:embed="rId5"/>
          <a:srcRect t="15996"/>
          <a:stretch>
            <a:fillRect/>
          </a:stretch>
        </p:blipFill>
        <p:spPr>
          <a:xfrm>
            <a:off x="0" y="4553596"/>
            <a:ext cx="4551903" cy="2304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224821"/>
            <a:ext cx="4551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JFM 1992: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sonal_mean_5yr_rm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2879"/>
            <a:ext cx="9144000" cy="6852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Surface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cyclogenesis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Cyclone intensifications (observed versus forecasted)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rial Black"/>
                <a:cs typeface="Arial Black"/>
              </a:rPr>
              <a:t>Deep low (&lt;960 </a:t>
            </a:r>
            <a:r>
              <a:rPr lang="en-US" sz="2000" dirty="0" err="1" smtClean="0">
                <a:latin typeface="Arial Black"/>
                <a:cs typeface="Arial Black"/>
              </a:rPr>
              <a:t>hPa</a:t>
            </a:r>
            <a:r>
              <a:rPr lang="en-US" sz="2000" dirty="0" smtClean="0">
                <a:latin typeface="Arial Black"/>
                <a:cs typeface="Arial Black"/>
              </a:rPr>
              <a:t>) maximum </a:t>
            </a:r>
            <a:r>
              <a:rPr lang="en-US" sz="2000" dirty="0" err="1" smtClean="0">
                <a:latin typeface="Arial Black"/>
                <a:cs typeface="Arial Black"/>
              </a:rPr>
              <a:t>deepenings</a:t>
            </a:r>
            <a:r>
              <a:rPr lang="en-US" sz="2000" dirty="0" smtClean="0">
                <a:latin typeface="Arial Black"/>
                <a:cs typeface="Arial Black"/>
              </a:rPr>
              <a:t> </a:t>
            </a:r>
            <a:r>
              <a:rPr lang="en-US" sz="2000" dirty="0" err="1" smtClean="0">
                <a:latin typeface="Arial Black"/>
                <a:cs typeface="Arial Black"/>
              </a:rPr>
              <a:t>vs</a:t>
            </a:r>
            <a:r>
              <a:rPr lang="en-US" sz="2000" dirty="0" smtClean="0">
                <a:latin typeface="Arial Black"/>
                <a:cs typeface="Arial Black"/>
              </a:rPr>
              <a:t> forecasted (</a:t>
            </a:r>
            <a:r>
              <a:rPr lang="en-US" sz="2000" dirty="0" err="1" smtClean="0">
                <a:latin typeface="Arial Black"/>
                <a:cs typeface="Arial Black"/>
              </a:rPr>
              <a:t>Bergerons</a:t>
            </a:r>
            <a:r>
              <a:rPr lang="en-US" sz="2000" dirty="0" smtClean="0">
                <a:latin typeface="Arial Black"/>
                <a:cs typeface="Arial Black"/>
              </a:rPr>
              <a:t>)</a:t>
            </a:r>
            <a:br>
              <a:rPr lang="en-US" sz="2000" dirty="0" smtClean="0">
                <a:latin typeface="Arial Black"/>
                <a:cs typeface="Arial Black"/>
              </a:rPr>
            </a:br>
            <a:r>
              <a:rPr lang="en-US" sz="2000" dirty="0" smtClean="0">
                <a:latin typeface="Arial Black"/>
                <a:cs typeface="Arial Black"/>
              </a:rPr>
              <a:t>(of the 37 960 </a:t>
            </a:r>
            <a:r>
              <a:rPr lang="en-US" sz="2000" dirty="0" err="1" smtClean="0">
                <a:latin typeface="Arial Black"/>
                <a:cs typeface="Arial Black"/>
              </a:rPr>
              <a:t>hPa</a:t>
            </a:r>
            <a:r>
              <a:rPr lang="en-US" sz="2000" dirty="0" smtClean="0">
                <a:latin typeface="Arial Black"/>
                <a:cs typeface="Arial Black"/>
              </a:rPr>
              <a:t> cases during Dec. 2013-March 2014, 31 qualified as ‘bombs’)</a:t>
            </a:r>
            <a:endParaRPr lang="en-US" sz="2000" dirty="0">
              <a:latin typeface="Arial Black"/>
              <a:cs typeface="Arial Black"/>
            </a:endParaRPr>
          </a:p>
        </p:txBody>
      </p:sp>
      <p:pic>
        <p:nvPicPr>
          <p:cNvPr id="4" name="Content Placeholder 3" descr="Dec2013-Mar2014_obs-forecast_deepenings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7523" t="30600" r="-179" b="13638"/>
              <a:stretch>
                <a:fillRect/>
              </a:stretch>
            </p:blipFill>
          </mc:Choice>
          <mc:Fallback>
            <p:blipFill>
              <a:blip r:embed="rId3"/>
              <a:srcRect l="7523" t="30600" r="-179" b="13638"/>
              <a:stretch>
                <a:fillRect/>
              </a:stretch>
            </p:blipFill>
          </mc:Fallback>
        </mc:AlternateContent>
        <p:spPr>
          <a:xfrm>
            <a:off x="1530459" y="1371600"/>
            <a:ext cx="6083083" cy="5486400"/>
          </a:xfrm>
        </p:spPr>
      </p:pic>
      <p:cxnSp>
        <p:nvCxnSpPr>
          <p:cNvPr id="6" name="Straight Connector 5"/>
          <p:cNvCxnSpPr/>
          <p:nvPr/>
        </p:nvCxnSpPr>
        <p:spPr>
          <a:xfrm rot="10800000" flipV="1">
            <a:off x="3504176" y="1687267"/>
            <a:ext cx="3698854" cy="287392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51125" y="5970331"/>
            <a:ext cx="270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7595" y="3152038"/>
            <a:ext cx="1372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Forecasted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ndersGyakum1980_page-1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077002" y="0"/>
            <a:ext cx="4989995" cy="68580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4486829" y="4366499"/>
            <a:ext cx="2391739" cy="715478"/>
          </a:xfrm>
          <a:custGeom>
            <a:avLst/>
            <a:gdLst>
              <a:gd name="connsiteX0" fmla="*/ 2159982 w 2391739"/>
              <a:gd name="connsiteY0" fmla="*/ 55625 h 715478"/>
              <a:gd name="connsiteX1" fmla="*/ 1761359 w 2391739"/>
              <a:gd name="connsiteY1" fmla="*/ 46354 h 715478"/>
              <a:gd name="connsiteX2" fmla="*/ 1724277 w 2391739"/>
              <a:gd name="connsiteY2" fmla="*/ 37083 h 715478"/>
              <a:gd name="connsiteX3" fmla="*/ 1622304 w 2391739"/>
              <a:gd name="connsiteY3" fmla="*/ 27813 h 715478"/>
              <a:gd name="connsiteX4" fmla="*/ 1594493 w 2391739"/>
              <a:gd name="connsiteY4" fmla="*/ 18542 h 715478"/>
              <a:gd name="connsiteX5" fmla="*/ 1575952 w 2391739"/>
              <a:gd name="connsiteY5" fmla="*/ 46354 h 715478"/>
              <a:gd name="connsiteX6" fmla="*/ 1548141 w 2391739"/>
              <a:gd name="connsiteY6" fmla="*/ 74166 h 715478"/>
              <a:gd name="connsiteX7" fmla="*/ 1427627 w 2391739"/>
              <a:gd name="connsiteY7" fmla="*/ 139061 h 715478"/>
              <a:gd name="connsiteX8" fmla="*/ 1353465 w 2391739"/>
              <a:gd name="connsiteY8" fmla="*/ 157602 h 715478"/>
              <a:gd name="connsiteX9" fmla="*/ 1297843 w 2391739"/>
              <a:gd name="connsiteY9" fmla="*/ 166873 h 715478"/>
              <a:gd name="connsiteX10" fmla="*/ 1251492 w 2391739"/>
              <a:gd name="connsiteY10" fmla="*/ 176144 h 715478"/>
              <a:gd name="connsiteX11" fmla="*/ 1140248 w 2391739"/>
              <a:gd name="connsiteY11" fmla="*/ 194685 h 715478"/>
              <a:gd name="connsiteX12" fmla="*/ 1084626 w 2391739"/>
              <a:gd name="connsiteY12" fmla="*/ 203956 h 715478"/>
              <a:gd name="connsiteX13" fmla="*/ 1010464 w 2391739"/>
              <a:gd name="connsiteY13" fmla="*/ 213227 h 715478"/>
              <a:gd name="connsiteX14" fmla="*/ 723084 w 2391739"/>
              <a:gd name="connsiteY14" fmla="*/ 203956 h 715478"/>
              <a:gd name="connsiteX15" fmla="*/ 686003 w 2391739"/>
              <a:gd name="connsiteY15" fmla="*/ 194685 h 715478"/>
              <a:gd name="connsiteX16" fmla="*/ 630381 w 2391739"/>
              <a:gd name="connsiteY16" fmla="*/ 176144 h 715478"/>
              <a:gd name="connsiteX17" fmla="*/ 417164 w 2391739"/>
              <a:gd name="connsiteY17" fmla="*/ 185414 h 715478"/>
              <a:gd name="connsiteX18" fmla="*/ 380083 w 2391739"/>
              <a:gd name="connsiteY18" fmla="*/ 203956 h 715478"/>
              <a:gd name="connsiteX19" fmla="*/ 352272 w 2391739"/>
              <a:gd name="connsiteY19" fmla="*/ 213227 h 715478"/>
              <a:gd name="connsiteX20" fmla="*/ 268839 w 2391739"/>
              <a:gd name="connsiteY20" fmla="*/ 222497 h 715478"/>
              <a:gd name="connsiteX21" fmla="*/ 231758 w 2391739"/>
              <a:gd name="connsiteY21" fmla="*/ 231768 h 715478"/>
              <a:gd name="connsiteX22" fmla="*/ 157595 w 2391739"/>
              <a:gd name="connsiteY22" fmla="*/ 259580 h 715478"/>
              <a:gd name="connsiteX23" fmla="*/ 101973 w 2391739"/>
              <a:gd name="connsiteY23" fmla="*/ 268851 h 715478"/>
              <a:gd name="connsiteX24" fmla="*/ 64892 w 2391739"/>
              <a:gd name="connsiteY24" fmla="*/ 287392 h 715478"/>
              <a:gd name="connsiteX25" fmla="*/ 37081 w 2391739"/>
              <a:gd name="connsiteY25" fmla="*/ 361558 h 715478"/>
              <a:gd name="connsiteX26" fmla="*/ 18541 w 2391739"/>
              <a:gd name="connsiteY26" fmla="*/ 407911 h 715478"/>
              <a:gd name="connsiteX27" fmla="*/ 0 w 2391739"/>
              <a:gd name="connsiteY27" fmla="*/ 491348 h 715478"/>
              <a:gd name="connsiteX28" fmla="*/ 37081 w 2391739"/>
              <a:gd name="connsiteY28" fmla="*/ 630408 h 715478"/>
              <a:gd name="connsiteX29" fmla="*/ 92703 w 2391739"/>
              <a:gd name="connsiteY29" fmla="*/ 658220 h 715478"/>
              <a:gd name="connsiteX30" fmla="*/ 927031 w 2391739"/>
              <a:gd name="connsiteY30" fmla="*/ 621137 h 715478"/>
              <a:gd name="connsiteX31" fmla="*/ 1168059 w 2391739"/>
              <a:gd name="connsiteY31" fmla="*/ 639679 h 715478"/>
              <a:gd name="connsiteX32" fmla="*/ 1242221 w 2391739"/>
              <a:gd name="connsiteY32" fmla="*/ 648949 h 715478"/>
              <a:gd name="connsiteX33" fmla="*/ 1548141 w 2391739"/>
              <a:gd name="connsiteY33" fmla="*/ 639679 h 715478"/>
              <a:gd name="connsiteX34" fmla="*/ 1965305 w 2391739"/>
              <a:gd name="connsiteY34" fmla="*/ 621137 h 715478"/>
              <a:gd name="connsiteX35" fmla="*/ 2113630 w 2391739"/>
              <a:gd name="connsiteY35" fmla="*/ 593325 h 715478"/>
              <a:gd name="connsiteX36" fmla="*/ 2141441 w 2391739"/>
              <a:gd name="connsiteY36" fmla="*/ 574784 h 715478"/>
              <a:gd name="connsiteX37" fmla="*/ 2215604 w 2391739"/>
              <a:gd name="connsiteY37" fmla="*/ 528430 h 715478"/>
              <a:gd name="connsiteX38" fmla="*/ 2252685 w 2391739"/>
              <a:gd name="connsiteY38" fmla="*/ 491348 h 715478"/>
              <a:gd name="connsiteX39" fmla="*/ 2345388 w 2391739"/>
              <a:gd name="connsiteY39" fmla="*/ 426453 h 715478"/>
              <a:gd name="connsiteX40" fmla="*/ 2391739 w 2391739"/>
              <a:gd name="connsiteY40" fmla="*/ 333746 h 715478"/>
              <a:gd name="connsiteX41" fmla="*/ 2382469 w 2391739"/>
              <a:gd name="connsiteY41" fmla="*/ 250309 h 715478"/>
              <a:gd name="connsiteX42" fmla="*/ 2354658 w 2391739"/>
              <a:gd name="connsiteY42" fmla="*/ 129790 h 715478"/>
              <a:gd name="connsiteX43" fmla="*/ 2299036 w 2391739"/>
              <a:gd name="connsiteY43" fmla="*/ 83437 h 715478"/>
              <a:gd name="connsiteX44" fmla="*/ 2243415 w 2391739"/>
              <a:gd name="connsiteY44" fmla="*/ 64895 h 715478"/>
              <a:gd name="connsiteX45" fmla="*/ 2215604 w 2391739"/>
              <a:gd name="connsiteY45" fmla="*/ 37083 h 715478"/>
              <a:gd name="connsiteX46" fmla="*/ 2178522 w 2391739"/>
              <a:gd name="connsiteY46" fmla="*/ 18542 h 715478"/>
              <a:gd name="connsiteX47" fmla="*/ 2150711 w 2391739"/>
              <a:gd name="connsiteY47" fmla="*/ 0 h 715478"/>
              <a:gd name="connsiteX48" fmla="*/ 2159982 w 2391739"/>
              <a:gd name="connsiteY48" fmla="*/ 55625 h 71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391739" h="715478">
                <a:moveTo>
                  <a:pt x="2159982" y="55625"/>
                </a:moveTo>
                <a:cubicBezTo>
                  <a:pt x="2095090" y="63351"/>
                  <a:pt x="1894149" y="52005"/>
                  <a:pt x="1761359" y="46354"/>
                </a:cubicBezTo>
                <a:cubicBezTo>
                  <a:pt x="1748629" y="45812"/>
                  <a:pt x="1736906" y="38767"/>
                  <a:pt x="1724277" y="37083"/>
                </a:cubicBezTo>
                <a:cubicBezTo>
                  <a:pt x="1690445" y="32572"/>
                  <a:pt x="1656295" y="30903"/>
                  <a:pt x="1622304" y="27813"/>
                </a:cubicBezTo>
                <a:cubicBezTo>
                  <a:pt x="1613034" y="24723"/>
                  <a:pt x="1603566" y="14913"/>
                  <a:pt x="1594493" y="18542"/>
                </a:cubicBezTo>
                <a:cubicBezTo>
                  <a:pt x="1584148" y="22680"/>
                  <a:pt x="1583085" y="37794"/>
                  <a:pt x="1575952" y="46354"/>
                </a:cubicBezTo>
                <a:cubicBezTo>
                  <a:pt x="1567559" y="56426"/>
                  <a:pt x="1558629" y="66299"/>
                  <a:pt x="1548141" y="74166"/>
                </a:cubicBezTo>
                <a:cubicBezTo>
                  <a:pt x="1528532" y="88874"/>
                  <a:pt x="1440531" y="135835"/>
                  <a:pt x="1427627" y="139061"/>
                </a:cubicBezTo>
                <a:cubicBezTo>
                  <a:pt x="1402906" y="145241"/>
                  <a:pt x="1378600" y="153413"/>
                  <a:pt x="1353465" y="157602"/>
                </a:cubicBezTo>
                <a:lnTo>
                  <a:pt x="1297843" y="166873"/>
                </a:lnTo>
                <a:cubicBezTo>
                  <a:pt x="1282341" y="169692"/>
                  <a:pt x="1267009" y="173406"/>
                  <a:pt x="1251492" y="176144"/>
                </a:cubicBezTo>
                <a:lnTo>
                  <a:pt x="1140248" y="194685"/>
                </a:lnTo>
                <a:cubicBezTo>
                  <a:pt x="1121707" y="197775"/>
                  <a:pt x="1103277" y="201624"/>
                  <a:pt x="1084626" y="203956"/>
                </a:cubicBezTo>
                <a:lnTo>
                  <a:pt x="1010464" y="213227"/>
                </a:lnTo>
                <a:cubicBezTo>
                  <a:pt x="914671" y="210137"/>
                  <a:pt x="818771" y="209424"/>
                  <a:pt x="723084" y="203956"/>
                </a:cubicBezTo>
                <a:cubicBezTo>
                  <a:pt x="710364" y="203229"/>
                  <a:pt x="698206" y="198346"/>
                  <a:pt x="686003" y="194685"/>
                </a:cubicBezTo>
                <a:cubicBezTo>
                  <a:pt x="667284" y="189069"/>
                  <a:pt x="630381" y="176144"/>
                  <a:pt x="630381" y="176144"/>
                </a:cubicBezTo>
                <a:cubicBezTo>
                  <a:pt x="559309" y="179234"/>
                  <a:pt x="487868" y="177558"/>
                  <a:pt x="417164" y="185414"/>
                </a:cubicBezTo>
                <a:cubicBezTo>
                  <a:pt x="403429" y="186940"/>
                  <a:pt x="392785" y="198512"/>
                  <a:pt x="380083" y="203956"/>
                </a:cubicBezTo>
                <a:cubicBezTo>
                  <a:pt x="371101" y="207806"/>
                  <a:pt x="361911" y="211620"/>
                  <a:pt x="352272" y="213227"/>
                </a:cubicBezTo>
                <a:cubicBezTo>
                  <a:pt x="324671" y="217827"/>
                  <a:pt x="296650" y="219407"/>
                  <a:pt x="268839" y="222497"/>
                </a:cubicBezTo>
                <a:cubicBezTo>
                  <a:pt x="256479" y="225587"/>
                  <a:pt x="243845" y="227739"/>
                  <a:pt x="231758" y="231768"/>
                </a:cubicBezTo>
                <a:cubicBezTo>
                  <a:pt x="217333" y="236576"/>
                  <a:pt x="177117" y="255242"/>
                  <a:pt x="157595" y="259580"/>
                </a:cubicBezTo>
                <a:cubicBezTo>
                  <a:pt x="139246" y="263658"/>
                  <a:pt x="120514" y="265761"/>
                  <a:pt x="101973" y="268851"/>
                </a:cubicBezTo>
                <a:cubicBezTo>
                  <a:pt x="89613" y="275031"/>
                  <a:pt x="74663" y="277620"/>
                  <a:pt x="64892" y="287392"/>
                </a:cubicBezTo>
                <a:cubicBezTo>
                  <a:pt x="45930" y="306355"/>
                  <a:pt x="44840" y="338281"/>
                  <a:pt x="37081" y="361558"/>
                </a:cubicBezTo>
                <a:cubicBezTo>
                  <a:pt x="31819" y="377345"/>
                  <a:pt x="23803" y="392124"/>
                  <a:pt x="18541" y="407911"/>
                </a:cubicBezTo>
                <a:cubicBezTo>
                  <a:pt x="11992" y="427558"/>
                  <a:pt x="3676" y="472968"/>
                  <a:pt x="0" y="491348"/>
                </a:cubicBezTo>
                <a:cubicBezTo>
                  <a:pt x="5202" y="519958"/>
                  <a:pt x="9415" y="597208"/>
                  <a:pt x="37081" y="630408"/>
                </a:cubicBezTo>
                <a:cubicBezTo>
                  <a:pt x="50904" y="646996"/>
                  <a:pt x="73722" y="651893"/>
                  <a:pt x="92703" y="658220"/>
                </a:cubicBezTo>
                <a:cubicBezTo>
                  <a:pt x="908986" y="630071"/>
                  <a:pt x="644027" y="715478"/>
                  <a:pt x="927031" y="621137"/>
                </a:cubicBezTo>
                <a:lnTo>
                  <a:pt x="1168059" y="639679"/>
                </a:lnTo>
                <a:cubicBezTo>
                  <a:pt x="1192876" y="641869"/>
                  <a:pt x="1217308" y="648949"/>
                  <a:pt x="1242221" y="648949"/>
                </a:cubicBezTo>
                <a:cubicBezTo>
                  <a:pt x="1344241" y="648949"/>
                  <a:pt x="1446174" y="642968"/>
                  <a:pt x="1548141" y="639679"/>
                </a:cubicBezTo>
                <a:cubicBezTo>
                  <a:pt x="1843053" y="630166"/>
                  <a:pt x="1740436" y="635192"/>
                  <a:pt x="1965305" y="621137"/>
                </a:cubicBezTo>
                <a:cubicBezTo>
                  <a:pt x="2014747" y="611866"/>
                  <a:pt x="2071775" y="621229"/>
                  <a:pt x="2113630" y="593325"/>
                </a:cubicBezTo>
                <a:cubicBezTo>
                  <a:pt x="2122900" y="587145"/>
                  <a:pt x="2131767" y="580312"/>
                  <a:pt x="2141441" y="574784"/>
                </a:cubicBezTo>
                <a:cubicBezTo>
                  <a:pt x="2186587" y="548985"/>
                  <a:pt x="2173901" y="564921"/>
                  <a:pt x="2215604" y="528430"/>
                </a:cubicBezTo>
                <a:cubicBezTo>
                  <a:pt x="2228759" y="516919"/>
                  <a:pt x="2238940" y="502148"/>
                  <a:pt x="2252685" y="491348"/>
                </a:cubicBezTo>
                <a:cubicBezTo>
                  <a:pt x="2282345" y="468043"/>
                  <a:pt x="2345388" y="426453"/>
                  <a:pt x="2345388" y="426453"/>
                </a:cubicBezTo>
                <a:cubicBezTo>
                  <a:pt x="2389536" y="360227"/>
                  <a:pt x="2377065" y="392447"/>
                  <a:pt x="2391739" y="333746"/>
                </a:cubicBezTo>
                <a:cubicBezTo>
                  <a:pt x="2388649" y="305934"/>
                  <a:pt x="2385398" y="278139"/>
                  <a:pt x="2382469" y="250309"/>
                </a:cubicBezTo>
                <a:cubicBezTo>
                  <a:pt x="2377344" y="201618"/>
                  <a:pt x="2388541" y="163674"/>
                  <a:pt x="2354658" y="129790"/>
                </a:cubicBezTo>
                <a:cubicBezTo>
                  <a:pt x="2337592" y="112724"/>
                  <a:pt x="2319883" y="95598"/>
                  <a:pt x="2299036" y="83437"/>
                </a:cubicBezTo>
                <a:cubicBezTo>
                  <a:pt x="2282155" y="73589"/>
                  <a:pt x="2243415" y="64895"/>
                  <a:pt x="2243415" y="64895"/>
                </a:cubicBezTo>
                <a:cubicBezTo>
                  <a:pt x="2234145" y="55624"/>
                  <a:pt x="2226272" y="44703"/>
                  <a:pt x="2215604" y="37083"/>
                </a:cubicBezTo>
                <a:cubicBezTo>
                  <a:pt x="2204359" y="29050"/>
                  <a:pt x="2190521" y="25399"/>
                  <a:pt x="2178522" y="18542"/>
                </a:cubicBezTo>
                <a:cubicBezTo>
                  <a:pt x="2168848" y="13014"/>
                  <a:pt x="2159981" y="6181"/>
                  <a:pt x="2150711" y="0"/>
                </a:cubicBezTo>
                <a:cubicBezTo>
                  <a:pt x="2129986" y="20727"/>
                  <a:pt x="2224874" y="47899"/>
                  <a:pt x="2159982" y="5562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large decrease in NASTI in late March 2014:</a:t>
            </a:r>
            <a:endParaRPr lang="en-US" dirty="0"/>
          </a:p>
        </p:txBody>
      </p:sp>
      <p:pic>
        <p:nvPicPr>
          <p:cNvPr id="3" name="Picture 2" descr="JFM2014NASTI.gif"/>
          <p:cNvPicPr>
            <a:picLocks noChangeAspect="1"/>
          </p:cNvPicPr>
          <p:nvPr/>
        </p:nvPicPr>
        <p:blipFill>
          <a:blip r:embed="rId2"/>
          <a:srcRect t="16610"/>
          <a:stretch>
            <a:fillRect/>
          </a:stretch>
        </p:blipFill>
        <p:spPr>
          <a:xfrm>
            <a:off x="2296049" y="2285228"/>
            <a:ext cx="4551903" cy="228754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313080" y="2669961"/>
            <a:ext cx="185406" cy="1446230"/>
          </a:xfrm>
          <a:custGeom>
            <a:avLst/>
            <a:gdLst>
              <a:gd name="connsiteX0" fmla="*/ 111243 w 185406"/>
              <a:gd name="connsiteY0" fmla="*/ 0 h 1446230"/>
              <a:gd name="connsiteX1" fmla="*/ 83432 w 185406"/>
              <a:gd name="connsiteY1" fmla="*/ 27813 h 1446230"/>
              <a:gd name="connsiteX2" fmla="*/ 55622 w 185406"/>
              <a:gd name="connsiteY2" fmla="*/ 74166 h 1446230"/>
              <a:gd name="connsiteX3" fmla="*/ 37081 w 185406"/>
              <a:gd name="connsiteY3" fmla="*/ 101978 h 1446230"/>
              <a:gd name="connsiteX4" fmla="*/ 9270 w 185406"/>
              <a:gd name="connsiteY4" fmla="*/ 389370 h 1446230"/>
              <a:gd name="connsiteX5" fmla="*/ 0 w 185406"/>
              <a:gd name="connsiteY5" fmla="*/ 426453 h 1446230"/>
              <a:gd name="connsiteX6" fmla="*/ 9270 w 185406"/>
              <a:gd name="connsiteY6" fmla="*/ 889988 h 1446230"/>
              <a:gd name="connsiteX7" fmla="*/ 27811 w 185406"/>
              <a:gd name="connsiteY7" fmla="*/ 964153 h 1446230"/>
              <a:gd name="connsiteX8" fmla="*/ 37081 w 185406"/>
              <a:gd name="connsiteY8" fmla="*/ 1001236 h 1446230"/>
              <a:gd name="connsiteX9" fmla="*/ 46351 w 185406"/>
              <a:gd name="connsiteY9" fmla="*/ 1270086 h 1446230"/>
              <a:gd name="connsiteX10" fmla="*/ 64892 w 185406"/>
              <a:gd name="connsiteY10" fmla="*/ 1325711 h 1446230"/>
              <a:gd name="connsiteX11" fmla="*/ 74162 w 185406"/>
              <a:gd name="connsiteY11" fmla="*/ 1362793 h 1446230"/>
              <a:gd name="connsiteX12" fmla="*/ 120514 w 185406"/>
              <a:gd name="connsiteY12" fmla="*/ 1399876 h 1446230"/>
              <a:gd name="connsiteX13" fmla="*/ 157595 w 185406"/>
              <a:gd name="connsiteY13" fmla="*/ 1446230 h 1446230"/>
              <a:gd name="connsiteX14" fmla="*/ 176136 w 185406"/>
              <a:gd name="connsiteY14" fmla="*/ 1427688 h 1446230"/>
              <a:gd name="connsiteX15" fmla="*/ 185406 w 185406"/>
              <a:gd name="connsiteY15" fmla="*/ 1399876 h 1446230"/>
              <a:gd name="connsiteX16" fmla="*/ 166865 w 185406"/>
              <a:gd name="connsiteY16" fmla="*/ 1316440 h 1446230"/>
              <a:gd name="connsiteX17" fmla="*/ 148325 w 185406"/>
              <a:gd name="connsiteY17" fmla="*/ 1066131 h 1446230"/>
              <a:gd name="connsiteX18" fmla="*/ 139054 w 185406"/>
              <a:gd name="connsiteY18" fmla="*/ 936341 h 1446230"/>
              <a:gd name="connsiteX19" fmla="*/ 157595 w 185406"/>
              <a:gd name="connsiteY19" fmla="*/ 686032 h 1446230"/>
              <a:gd name="connsiteX20" fmla="*/ 139054 w 185406"/>
              <a:gd name="connsiteY20" fmla="*/ 435723 h 1446230"/>
              <a:gd name="connsiteX21" fmla="*/ 129784 w 185406"/>
              <a:gd name="connsiteY21" fmla="*/ 27813 h 1446230"/>
              <a:gd name="connsiteX22" fmla="*/ 111243 w 185406"/>
              <a:gd name="connsiteY22" fmla="*/ 0 h 144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5406" h="1446230">
                <a:moveTo>
                  <a:pt x="111243" y="0"/>
                </a:moveTo>
                <a:cubicBezTo>
                  <a:pt x="103518" y="0"/>
                  <a:pt x="91298" y="17324"/>
                  <a:pt x="83432" y="27813"/>
                </a:cubicBezTo>
                <a:cubicBezTo>
                  <a:pt x="72621" y="42228"/>
                  <a:pt x="65171" y="58886"/>
                  <a:pt x="55622" y="74166"/>
                </a:cubicBezTo>
                <a:cubicBezTo>
                  <a:pt x="49717" y="83614"/>
                  <a:pt x="43261" y="92707"/>
                  <a:pt x="37081" y="101978"/>
                </a:cubicBezTo>
                <a:cubicBezTo>
                  <a:pt x="28121" y="236383"/>
                  <a:pt x="29685" y="253262"/>
                  <a:pt x="9270" y="389370"/>
                </a:cubicBezTo>
                <a:cubicBezTo>
                  <a:pt x="7380" y="401970"/>
                  <a:pt x="3090" y="414092"/>
                  <a:pt x="0" y="426453"/>
                </a:cubicBezTo>
                <a:cubicBezTo>
                  <a:pt x="3090" y="580965"/>
                  <a:pt x="1287" y="735652"/>
                  <a:pt x="9270" y="889988"/>
                </a:cubicBezTo>
                <a:cubicBezTo>
                  <a:pt x="10586" y="915436"/>
                  <a:pt x="21631" y="939431"/>
                  <a:pt x="27811" y="964153"/>
                </a:cubicBezTo>
                <a:lnTo>
                  <a:pt x="37081" y="1001236"/>
                </a:lnTo>
                <a:cubicBezTo>
                  <a:pt x="40171" y="1090853"/>
                  <a:pt x="38693" y="1180744"/>
                  <a:pt x="46351" y="1270086"/>
                </a:cubicBezTo>
                <a:cubicBezTo>
                  <a:pt x="48020" y="1289559"/>
                  <a:pt x="60152" y="1306750"/>
                  <a:pt x="64892" y="1325711"/>
                </a:cubicBezTo>
                <a:cubicBezTo>
                  <a:pt x="67982" y="1338072"/>
                  <a:pt x="68464" y="1351397"/>
                  <a:pt x="74162" y="1362793"/>
                </a:cubicBezTo>
                <a:cubicBezTo>
                  <a:pt x="80767" y="1376004"/>
                  <a:pt x="110687" y="1393325"/>
                  <a:pt x="120514" y="1399876"/>
                </a:cubicBezTo>
                <a:cubicBezTo>
                  <a:pt x="121451" y="1401282"/>
                  <a:pt x="148788" y="1446230"/>
                  <a:pt x="157595" y="1446230"/>
                </a:cubicBezTo>
                <a:cubicBezTo>
                  <a:pt x="166336" y="1446230"/>
                  <a:pt x="169956" y="1433869"/>
                  <a:pt x="176136" y="1427688"/>
                </a:cubicBezTo>
                <a:cubicBezTo>
                  <a:pt x="179226" y="1418417"/>
                  <a:pt x="185406" y="1409648"/>
                  <a:pt x="185406" y="1399876"/>
                </a:cubicBezTo>
                <a:cubicBezTo>
                  <a:pt x="185406" y="1367241"/>
                  <a:pt x="176426" y="1345122"/>
                  <a:pt x="166865" y="1316440"/>
                </a:cubicBezTo>
                <a:cubicBezTo>
                  <a:pt x="148984" y="1173379"/>
                  <a:pt x="162017" y="1292060"/>
                  <a:pt x="148325" y="1066131"/>
                </a:cubicBezTo>
                <a:cubicBezTo>
                  <a:pt x="145701" y="1022837"/>
                  <a:pt x="142144" y="979604"/>
                  <a:pt x="139054" y="936341"/>
                </a:cubicBezTo>
                <a:cubicBezTo>
                  <a:pt x="145234" y="852905"/>
                  <a:pt x="155815" y="769678"/>
                  <a:pt x="157595" y="686032"/>
                </a:cubicBezTo>
                <a:cubicBezTo>
                  <a:pt x="160090" y="568782"/>
                  <a:pt x="152537" y="530102"/>
                  <a:pt x="139054" y="435723"/>
                </a:cubicBezTo>
                <a:cubicBezTo>
                  <a:pt x="135964" y="299753"/>
                  <a:pt x="138635" y="163530"/>
                  <a:pt x="129784" y="27813"/>
                </a:cubicBezTo>
                <a:cubicBezTo>
                  <a:pt x="128432" y="7086"/>
                  <a:pt x="118968" y="0"/>
                  <a:pt x="111243" y="0"/>
                </a:cubicBezTo>
                <a:close/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1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2.46</a:t>
            </a:r>
            <a:endParaRPr lang="en-US" dirty="0"/>
          </a:p>
        </p:txBody>
      </p:sp>
      <p:pic>
        <p:nvPicPr>
          <p:cNvPr id="4" name="Picture 3" descr="mar2412jetSLPT.gif"/>
          <p:cNvPicPr>
            <a:picLocks noChangeAspect="1"/>
          </p:cNvPicPr>
          <p:nvPr/>
        </p:nvPicPr>
        <p:blipFill>
          <a:blip r:embed="rId2"/>
          <a:srcRect t="16598" b="16735"/>
          <a:stretch>
            <a:fillRect/>
          </a:stretch>
        </p:blipFill>
        <p:spPr>
          <a:xfrm>
            <a:off x="599885" y="0"/>
            <a:ext cx="79442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1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2.23</a:t>
            </a:r>
            <a:endParaRPr lang="en-US" dirty="0"/>
          </a:p>
        </p:txBody>
      </p:sp>
      <p:pic>
        <p:nvPicPr>
          <p:cNvPr id="4" name="Picture 3" descr="mar2418jetSLPT.gif"/>
          <p:cNvPicPr>
            <a:picLocks noChangeAspect="1"/>
          </p:cNvPicPr>
          <p:nvPr/>
        </p:nvPicPr>
        <p:blipFill>
          <a:blip r:embed="rId2"/>
          <a:srcRect t="16598" b="16735"/>
          <a:stretch>
            <a:fillRect/>
          </a:stretch>
        </p:blipFill>
        <p:spPr>
          <a:xfrm>
            <a:off x="599885" y="0"/>
            <a:ext cx="79442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1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1.80</a:t>
            </a:r>
            <a:endParaRPr lang="en-US" dirty="0"/>
          </a:p>
        </p:txBody>
      </p:sp>
      <p:pic>
        <p:nvPicPr>
          <p:cNvPr id="4" name="Picture 3" descr="mar2500jetSLPT.gif"/>
          <p:cNvPicPr>
            <a:picLocks noChangeAspect="1"/>
          </p:cNvPicPr>
          <p:nvPr/>
        </p:nvPicPr>
        <p:blipFill>
          <a:blip r:embed="rId2"/>
          <a:srcRect t="16598" b="16735"/>
          <a:stretch>
            <a:fillRect/>
          </a:stretch>
        </p:blipFill>
        <p:spPr>
          <a:xfrm>
            <a:off x="599885" y="0"/>
            <a:ext cx="79442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0600" y="228600"/>
            <a:ext cx="8153400" cy="2657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Six-hourly SLP, 1000-500 </a:t>
            </a:r>
            <a:r>
              <a:rPr lang="en-US" dirty="0" err="1" smtClean="0"/>
              <a:t>hPa</a:t>
            </a:r>
            <a:r>
              <a:rPr lang="en-US" dirty="0" smtClean="0"/>
              <a:t> thickness, Dynamic </a:t>
            </a:r>
            <a:r>
              <a:rPr lang="en-US" dirty="0" err="1" smtClean="0"/>
              <a:t>Tropopause</a:t>
            </a:r>
            <a:r>
              <a:rPr lang="en-US" dirty="0" smtClean="0"/>
              <a:t> (2 PVU level) jet (&gt;100 knots) for 28 Jan-3 Feb 1972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3762" y="3001624"/>
            <a:ext cx="87002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Dark Blue:  474-480 dam</a:t>
            </a:r>
          </a:p>
          <a:p>
            <a:r>
              <a:rPr lang="en-US" sz="4400" dirty="0" smtClean="0"/>
              <a:t>Blue:  492-498 dam</a:t>
            </a:r>
          </a:p>
          <a:p>
            <a:r>
              <a:rPr lang="en-US" sz="4400" dirty="0" smtClean="0"/>
              <a:t>Pink:  540-546 dam</a:t>
            </a:r>
          </a:p>
          <a:p>
            <a:r>
              <a:rPr lang="en-US" sz="4400" dirty="0" smtClean="0"/>
              <a:t>Red:  558-564 dam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1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1.98</a:t>
            </a:r>
            <a:endParaRPr lang="en-US" dirty="0"/>
          </a:p>
        </p:txBody>
      </p:sp>
      <p:pic>
        <p:nvPicPr>
          <p:cNvPr id="4" name="Picture 3" descr="mar2506jetSLPT.gif"/>
          <p:cNvPicPr>
            <a:picLocks noChangeAspect="1"/>
          </p:cNvPicPr>
          <p:nvPr/>
        </p:nvPicPr>
        <p:blipFill>
          <a:blip r:embed="rId2"/>
          <a:srcRect t="16598" b="16735"/>
          <a:stretch>
            <a:fillRect/>
          </a:stretch>
        </p:blipFill>
        <p:spPr>
          <a:xfrm>
            <a:off x="599885" y="0"/>
            <a:ext cx="79442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1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2.26</a:t>
            </a:r>
            <a:endParaRPr lang="en-US" dirty="0"/>
          </a:p>
        </p:txBody>
      </p:sp>
      <p:pic>
        <p:nvPicPr>
          <p:cNvPr id="4" name="Picture 3" descr="mar2512jetSLPT.gif"/>
          <p:cNvPicPr>
            <a:picLocks noChangeAspect="1"/>
          </p:cNvPicPr>
          <p:nvPr/>
        </p:nvPicPr>
        <p:blipFill>
          <a:blip r:embed="rId2"/>
          <a:srcRect t="16598" b="16735"/>
          <a:stretch>
            <a:fillRect/>
          </a:stretch>
        </p:blipFill>
        <p:spPr>
          <a:xfrm>
            <a:off x="599885" y="0"/>
            <a:ext cx="79442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1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2.41</a:t>
            </a:r>
            <a:endParaRPr lang="en-US" dirty="0"/>
          </a:p>
        </p:txBody>
      </p:sp>
      <p:pic>
        <p:nvPicPr>
          <p:cNvPr id="4" name="Picture 3" descr="mar2518jetSLPT.gif"/>
          <p:cNvPicPr>
            <a:picLocks noChangeAspect="1"/>
          </p:cNvPicPr>
          <p:nvPr/>
        </p:nvPicPr>
        <p:blipFill>
          <a:blip r:embed="rId2"/>
          <a:srcRect t="16598" b="16735"/>
          <a:stretch>
            <a:fillRect/>
          </a:stretch>
        </p:blipFill>
        <p:spPr>
          <a:xfrm>
            <a:off x="599885" y="0"/>
            <a:ext cx="79442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1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2.50</a:t>
            </a:r>
            <a:endParaRPr lang="en-US" dirty="0"/>
          </a:p>
        </p:txBody>
      </p:sp>
      <p:pic>
        <p:nvPicPr>
          <p:cNvPr id="4" name="Picture 3" descr="mar2600jetSLPT.gif"/>
          <p:cNvPicPr>
            <a:picLocks noChangeAspect="1"/>
          </p:cNvPicPr>
          <p:nvPr/>
        </p:nvPicPr>
        <p:blipFill>
          <a:blip r:embed="rId2"/>
          <a:srcRect t="16598" b="16735"/>
          <a:stretch>
            <a:fillRect/>
          </a:stretch>
        </p:blipFill>
        <p:spPr>
          <a:xfrm>
            <a:off x="599885" y="0"/>
            <a:ext cx="794423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936341"/>
            <a:ext cx="1677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Ongoing</a:t>
            </a:r>
          </a:p>
          <a:p>
            <a:r>
              <a:rPr lang="en-US" dirty="0" smtClean="0"/>
              <a:t>3.05 Bergeron</a:t>
            </a:r>
          </a:p>
          <a:p>
            <a:r>
              <a:rPr lang="en-US" dirty="0" smtClean="0"/>
              <a:t>Intensification</a:t>
            </a:r>
          </a:p>
          <a:p>
            <a:r>
              <a:rPr lang="en-US" dirty="0" smtClean="0"/>
              <a:t>At </a:t>
            </a:r>
            <a:r>
              <a:rPr lang="en-US" smtClean="0"/>
              <a:t>33°N, 71°W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0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2.22</a:t>
            </a:r>
            <a:endParaRPr lang="en-US" dirty="0"/>
          </a:p>
        </p:txBody>
      </p:sp>
      <p:pic>
        <p:nvPicPr>
          <p:cNvPr id="4" name="Picture 3" descr="mar2606jetSLPT.gif"/>
          <p:cNvPicPr>
            <a:picLocks noChangeAspect="1"/>
          </p:cNvPicPr>
          <p:nvPr/>
        </p:nvPicPr>
        <p:blipFill>
          <a:blip r:embed="rId2"/>
          <a:srcRect t="16598" b="16735"/>
          <a:stretch>
            <a:fillRect/>
          </a:stretch>
        </p:blipFill>
        <p:spPr>
          <a:xfrm>
            <a:off x="599885" y="0"/>
            <a:ext cx="79442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1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1.50</a:t>
            </a:r>
            <a:endParaRPr lang="en-US" dirty="0"/>
          </a:p>
        </p:txBody>
      </p:sp>
      <p:pic>
        <p:nvPicPr>
          <p:cNvPr id="4" name="Picture 3" descr="mar2612jetSLPT.gif"/>
          <p:cNvPicPr>
            <a:picLocks noChangeAspect="1"/>
          </p:cNvPicPr>
          <p:nvPr/>
        </p:nvPicPr>
        <p:blipFill>
          <a:blip r:embed="rId2"/>
          <a:srcRect t="16598" b="16735"/>
          <a:stretch>
            <a:fillRect/>
          </a:stretch>
        </p:blipFill>
        <p:spPr>
          <a:xfrm>
            <a:off x="599885" y="0"/>
            <a:ext cx="79442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1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0.50</a:t>
            </a:r>
            <a:endParaRPr lang="en-US" dirty="0"/>
          </a:p>
        </p:txBody>
      </p:sp>
      <p:pic>
        <p:nvPicPr>
          <p:cNvPr id="4" name="Picture 3" descr="mar2618jetSLPT.gif"/>
          <p:cNvPicPr>
            <a:picLocks noChangeAspect="1"/>
          </p:cNvPicPr>
          <p:nvPr/>
        </p:nvPicPr>
        <p:blipFill>
          <a:blip r:embed="rId2"/>
          <a:srcRect t="16598" b="16735"/>
          <a:stretch>
            <a:fillRect/>
          </a:stretch>
        </p:blipFill>
        <p:spPr>
          <a:xfrm>
            <a:off x="599885" y="0"/>
            <a:ext cx="79442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1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-0.20</a:t>
            </a:r>
            <a:endParaRPr lang="en-US" dirty="0"/>
          </a:p>
        </p:txBody>
      </p:sp>
      <p:pic>
        <p:nvPicPr>
          <p:cNvPr id="4" name="Picture 3" descr="mar2700jetSLPT.gif"/>
          <p:cNvPicPr>
            <a:picLocks noChangeAspect="1"/>
          </p:cNvPicPr>
          <p:nvPr/>
        </p:nvPicPr>
        <p:blipFill>
          <a:blip r:embed="rId2"/>
          <a:srcRect t="16598" b="16735"/>
          <a:stretch>
            <a:fillRect/>
          </a:stretch>
        </p:blipFill>
        <p:spPr>
          <a:xfrm>
            <a:off x="599885" y="0"/>
            <a:ext cx="79442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1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-0.51</a:t>
            </a:r>
            <a:endParaRPr lang="en-US" dirty="0"/>
          </a:p>
        </p:txBody>
      </p:sp>
      <p:pic>
        <p:nvPicPr>
          <p:cNvPr id="4" name="Picture 3" descr="mar2706jetSLPT.gif"/>
          <p:cNvPicPr>
            <a:picLocks noChangeAspect="1"/>
          </p:cNvPicPr>
          <p:nvPr/>
        </p:nvPicPr>
        <p:blipFill>
          <a:blip r:embed="rId2"/>
          <a:srcRect t="16598" b="16735"/>
          <a:stretch>
            <a:fillRect/>
          </a:stretch>
        </p:blipFill>
        <p:spPr>
          <a:xfrm>
            <a:off x="599885" y="0"/>
            <a:ext cx="79442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1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-0.90</a:t>
            </a:r>
            <a:endParaRPr lang="en-US" dirty="0"/>
          </a:p>
        </p:txBody>
      </p:sp>
      <p:pic>
        <p:nvPicPr>
          <p:cNvPr id="4" name="Picture 3" descr="mar2712jetSLPT.gif"/>
          <p:cNvPicPr>
            <a:picLocks noChangeAspect="1"/>
          </p:cNvPicPr>
          <p:nvPr/>
        </p:nvPicPr>
        <p:blipFill>
          <a:blip r:embed="rId2"/>
          <a:srcRect t="16598" b="16735"/>
          <a:stretch>
            <a:fillRect/>
          </a:stretch>
        </p:blipFill>
        <p:spPr>
          <a:xfrm>
            <a:off x="599885" y="0"/>
            <a:ext cx="79442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2812jetSLPT.gif"/>
          <p:cNvPicPr>
            <a:picLocks noChangeAspect="1"/>
          </p:cNvPicPr>
          <p:nvPr/>
        </p:nvPicPr>
        <p:blipFill>
          <a:blip r:embed="rId2"/>
          <a:srcRect t="16704" b="16607"/>
          <a:stretch>
            <a:fillRect/>
          </a:stretch>
        </p:blipFill>
        <p:spPr>
          <a:xfrm>
            <a:off x="865892" y="228600"/>
            <a:ext cx="7412216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1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-1.36</a:t>
            </a:r>
            <a:endParaRPr lang="en-US" dirty="0"/>
          </a:p>
        </p:txBody>
      </p:sp>
      <p:pic>
        <p:nvPicPr>
          <p:cNvPr id="4" name="Picture 3" descr="mar2718jetSLPT.gif"/>
          <p:cNvPicPr>
            <a:picLocks noChangeAspect="1"/>
          </p:cNvPicPr>
          <p:nvPr/>
        </p:nvPicPr>
        <p:blipFill>
          <a:blip r:embed="rId2"/>
          <a:srcRect t="16598" b="16735"/>
          <a:stretch>
            <a:fillRect/>
          </a:stretch>
        </p:blipFill>
        <p:spPr>
          <a:xfrm>
            <a:off x="599885" y="0"/>
            <a:ext cx="79442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1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-1.48</a:t>
            </a:r>
            <a:endParaRPr lang="en-US" dirty="0"/>
          </a:p>
        </p:txBody>
      </p:sp>
      <p:pic>
        <p:nvPicPr>
          <p:cNvPr id="4" name="Picture 3" descr="mar2800jetSLPT.gif"/>
          <p:cNvPicPr>
            <a:picLocks noChangeAspect="1"/>
          </p:cNvPicPr>
          <p:nvPr/>
        </p:nvPicPr>
        <p:blipFill>
          <a:blip r:embed="rId2"/>
          <a:srcRect t="16598" b="16735"/>
          <a:stretch>
            <a:fillRect/>
          </a:stretch>
        </p:blipFill>
        <p:spPr>
          <a:xfrm>
            <a:off x="599885" y="0"/>
            <a:ext cx="79442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7249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following two figures show the areal coverage of large moist </a:t>
            </a:r>
            <a:r>
              <a:rPr lang="en-US" dirty="0" err="1" smtClean="0"/>
              <a:t>baroclinic</a:t>
            </a:r>
            <a:r>
              <a:rPr lang="en-US" dirty="0" smtClean="0"/>
              <a:t> growth rates, along with 850-hPa </a:t>
            </a:r>
            <a:r>
              <a:rPr lang="en-US" dirty="0" err="1" smtClean="0"/>
              <a:t>frontogenesis</a:t>
            </a:r>
            <a:r>
              <a:rPr lang="en-US" dirty="0" smtClean="0"/>
              <a:t> for extreme values of NASTI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2600jetSLPT.gif"/>
          <p:cNvPicPr>
            <a:picLocks noChangeAspect="1"/>
          </p:cNvPicPr>
          <p:nvPr/>
        </p:nvPicPr>
        <p:blipFill>
          <a:blip r:embed="rId2"/>
          <a:srcRect t="16683" b="15209"/>
          <a:stretch>
            <a:fillRect/>
          </a:stretch>
        </p:blipFill>
        <p:spPr>
          <a:xfrm>
            <a:off x="683939" y="0"/>
            <a:ext cx="777612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+2.50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2800jetSLPT.gif"/>
          <p:cNvPicPr>
            <a:picLocks noChangeAspect="1"/>
          </p:cNvPicPr>
          <p:nvPr/>
        </p:nvPicPr>
        <p:blipFill>
          <a:blip r:embed="rId2"/>
          <a:srcRect t="16683" b="15209"/>
          <a:stretch>
            <a:fillRect/>
          </a:stretch>
        </p:blipFill>
        <p:spPr>
          <a:xfrm>
            <a:off x="683939" y="0"/>
            <a:ext cx="77761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-1.48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Concluding discussion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920" y="1260815"/>
            <a:ext cx="865846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"/>
            </a:pPr>
            <a:r>
              <a:rPr lang="en-US" sz="2400" dirty="0" err="1" smtClean="0">
                <a:latin typeface="Arial"/>
                <a:ea typeface="Wingdings"/>
                <a:cs typeface="Arial"/>
              </a:rPr>
              <a:t>Cyclogenesis</a:t>
            </a:r>
            <a:r>
              <a:rPr lang="en-US" sz="2400" dirty="0" smtClean="0">
                <a:latin typeface="Arial"/>
                <a:ea typeface="Wingdings"/>
                <a:cs typeface="Arial"/>
              </a:rPr>
              <a:t> is often a ‘regime changer’.</a:t>
            </a:r>
          </a:p>
          <a:p>
            <a:endParaRPr lang="en-US" sz="2400" dirty="0" smtClean="0">
              <a:latin typeface="Arial"/>
              <a:ea typeface="Wingdings"/>
              <a:cs typeface="Arial"/>
            </a:endParaRPr>
          </a:p>
          <a:p>
            <a:pPr>
              <a:buFont typeface="Wingdings" charset="2"/>
              <a:buChar char=""/>
            </a:pPr>
            <a:r>
              <a:rPr lang="en-US" sz="2400" dirty="0" smtClean="0">
                <a:latin typeface="Arial"/>
                <a:ea typeface="Wingdings"/>
                <a:cs typeface="Arial"/>
              </a:rPr>
              <a:t>Moist </a:t>
            </a:r>
            <a:r>
              <a:rPr lang="en-US" sz="2400" dirty="0" err="1" smtClean="0">
                <a:latin typeface="Arial"/>
                <a:ea typeface="Wingdings"/>
                <a:cs typeface="Arial"/>
              </a:rPr>
              <a:t>baroclinic</a:t>
            </a:r>
            <a:r>
              <a:rPr lang="en-US" sz="2400" dirty="0" smtClean="0">
                <a:latin typeface="Arial"/>
                <a:ea typeface="Wingdings"/>
                <a:cs typeface="Arial"/>
              </a:rPr>
              <a:t> growth rate coverage is a useful metric for basin-wide weather regimes.</a:t>
            </a:r>
          </a:p>
          <a:p>
            <a:endParaRPr lang="en-US" sz="2400" dirty="0" smtClean="0">
              <a:latin typeface="Arial"/>
              <a:ea typeface="Wingdings"/>
              <a:cs typeface="Arial"/>
            </a:endParaRPr>
          </a:p>
          <a:p>
            <a:pPr>
              <a:buFont typeface="Wingdings" charset="2"/>
              <a:buChar char=""/>
            </a:pPr>
            <a:r>
              <a:rPr lang="en-US" sz="2400" dirty="0" smtClean="0">
                <a:latin typeface="Arial"/>
                <a:ea typeface="Wingdings"/>
                <a:cs typeface="Arial"/>
              </a:rPr>
              <a:t> There is a suggestion that this metric (NASTI) has been increasing in recent decades.</a:t>
            </a:r>
          </a:p>
          <a:p>
            <a:endParaRPr lang="en-US" sz="2400" dirty="0" smtClean="0">
              <a:latin typeface="Arial"/>
              <a:ea typeface="Wingdings"/>
              <a:cs typeface="Arial"/>
            </a:endParaRPr>
          </a:p>
          <a:p>
            <a:pPr>
              <a:buFont typeface="Wingdings" charset="2"/>
              <a:buChar char=""/>
            </a:pPr>
            <a:r>
              <a:rPr lang="en-US" sz="2400" dirty="0" smtClean="0">
                <a:latin typeface="Arial"/>
                <a:ea typeface="Wingdings"/>
                <a:cs typeface="Arial"/>
              </a:rPr>
              <a:t> </a:t>
            </a:r>
            <a:r>
              <a:rPr lang="en-US" sz="2400" dirty="0" err="1" smtClean="0">
                <a:latin typeface="Arial"/>
                <a:ea typeface="Wingdings"/>
                <a:cs typeface="Arial"/>
              </a:rPr>
              <a:t>Cyclogenesis</a:t>
            </a:r>
            <a:r>
              <a:rPr lang="en-US" sz="2400" dirty="0" smtClean="0">
                <a:latin typeface="Arial"/>
                <a:ea typeface="Wingdings"/>
                <a:cs typeface="Arial"/>
              </a:rPr>
              <a:t> forecasts have obviously improved.  However, there are still crucial cases that are ‘missed’, which may have impact on medium-</a:t>
            </a:r>
            <a:r>
              <a:rPr lang="en-US" sz="2400" smtClean="0">
                <a:latin typeface="Arial"/>
                <a:ea typeface="Wingdings"/>
                <a:cs typeface="Arial"/>
              </a:rPr>
              <a:t>range forecasts.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003" y="160012"/>
            <a:ext cx="9023997" cy="557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References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pPr marL="457200" indent="-457200"/>
            <a:r>
              <a:rPr lang="en-US" sz="1600" dirty="0" err="1" smtClean="0">
                <a:latin typeface="Times New Roman"/>
                <a:cs typeface="Times New Roman"/>
              </a:rPr>
              <a:t>Bosart</a:t>
            </a:r>
            <a:r>
              <a:rPr lang="en-US" sz="1600" dirty="0" smtClean="0">
                <a:latin typeface="Times New Roman"/>
                <a:cs typeface="Times New Roman"/>
              </a:rPr>
              <a:t>, L. F., 1981:  The Presidents’ Day Snowstorm of 18-19 February 1979:  A </a:t>
            </a:r>
            <a:r>
              <a:rPr lang="en-US" sz="1600" dirty="0" err="1" smtClean="0">
                <a:latin typeface="Times New Roman"/>
                <a:cs typeface="Times New Roman"/>
              </a:rPr>
              <a:t>subsynoptic</a:t>
            </a:r>
            <a:r>
              <a:rPr lang="en-US" sz="1600" dirty="0" smtClean="0">
                <a:latin typeface="Times New Roman"/>
                <a:cs typeface="Times New Roman"/>
              </a:rPr>
              <a:t>-scale event. </a:t>
            </a:r>
            <a:r>
              <a:rPr lang="en-US" sz="1600" i="1" dirty="0" smtClean="0">
                <a:latin typeface="Times New Roman"/>
                <a:cs typeface="Times New Roman"/>
              </a:rPr>
              <a:t>Mon. </a:t>
            </a:r>
            <a:r>
              <a:rPr lang="en-US" sz="1600" i="1" dirty="0" err="1" smtClean="0">
                <a:latin typeface="Times New Roman"/>
                <a:cs typeface="Times New Roman"/>
              </a:rPr>
              <a:t>Wea</a:t>
            </a:r>
            <a:r>
              <a:rPr lang="en-US" sz="1600" i="1" dirty="0" smtClean="0">
                <a:latin typeface="Times New Roman"/>
                <a:cs typeface="Times New Roman"/>
              </a:rPr>
              <a:t>. Rev.</a:t>
            </a:r>
            <a:r>
              <a:rPr lang="en-US" sz="1600" dirty="0" smtClean="0">
                <a:latin typeface="Times New Roman"/>
                <a:cs typeface="Times New Roman"/>
              </a:rPr>
              <a:t>, </a:t>
            </a:r>
            <a:r>
              <a:rPr lang="en-US" sz="1600" b="1" dirty="0" smtClean="0">
                <a:latin typeface="Times New Roman"/>
                <a:cs typeface="Times New Roman"/>
              </a:rPr>
              <a:t>109</a:t>
            </a:r>
            <a:r>
              <a:rPr lang="en-US" sz="1600" dirty="0" smtClean="0">
                <a:latin typeface="Times New Roman"/>
                <a:cs typeface="Times New Roman"/>
              </a:rPr>
              <a:t>, 1542-1566.</a:t>
            </a:r>
          </a:p>
          <a:p>
            <a:pPr marL="457200" indent="-457200"/>
            <a:r>
              <a:rPr lang="en-US" sz="1600" dirty="0" err="1" smtClean="0">
                <a:latin typeface="Times New Roman"/>
                <a:cs typeface="Times New Roman"/>
              </a:rPr>
              <a:t>Durran</a:t>
            </a:r>
            <a:r>
              <a:rPr lang="en-US" sz="1600" dirty="0" smtClean="0">
                <a:latin typeface="Times New Roman"/>
                <a:cs typeface="Times New Roman"/>
              </a:rPr>
              <a:t>, D. R., and J. B. </a:t>
            </a:r>
            <a:r>
              <a:rPr lang="en-US" sz="1600" dirty="0" err="1" smtClean="0">
                <a:latin typeface="Times New Roman"/>
                <a:cs typeface="Times New Roman"/>
              </a:rPr>
              <a:t>Klemp</a:t>
            </a:r>
            <a:r>
              <a:rPr lang="en-US" sz="1600" dirty="0" smtClean="0">
                <a:latin typeface="Times New Roman"/>
                <a:cs typeface="Times New Roman"/>
              </a:rPr>
              <a:t>, 1982:  On the effects of moisture on the Brunt-</a:t>
            </a:r>
            <a:r>
              <a:rPr lang="en-US" sz="1600" dirty="0" err="1" smtClean="0">
                <a:latin typeface="Times New Roman"/>
                <a:cs typeface="Times New Roman"/>
              </a:rPr>
              <a:t>Väisälä</a:t>
            </a:r>
            <a:r>
              <a:rPr lang="en-US" sz="1600" dirty="0" smtClean="0">
                <a:latin typeface="Times New Roman"/>
                <a:cs typeface="Times New Roman"/>
              </a:rPr>
              <a:t> frequency. </a:t>
            </a:r>
            <a:r>
              <a:rPr lang="en-US" sz="1600" i="1" dirty="0" smtClean="0">
                <a:latin typeface="Times New Roman"/>
                <a:cs typeface="Times New Roman"/>
              </a:rPr>
              <a:t>J. Atmos. Sci.</a:t>
            </a:r>
            <a:r>
              <a:rPr lang="en-US" sz="1600" dirty="0" smtClean="0">
                <a:latin typeface="Times New Roman"/>
                <a:cs typeface="Times New Roman"/>
              </a:rPr>
              <a:t>, </a:t>
            </a:r>
            <a:r>
              <a:rPr lang="en-US" sz="1600" b="1" dirty="0" smtClean="0">
                <a:latin typeface="Times New Roman"/>
                <a:cs typeface="Times New Roman"/>
              </a:rPr>
              <a:t>39</a:t>
            </a:r>
            <a:r>
              <a:rPr lang="en-US" sz="1600" dirty="0" smtClean="0">
                <a:latin typeface="Times New Roman"/>
                <a:cs typeface="Times New Roman"/>
              </a:rPr>
              <a:t>, 2152-2158.</a:t>
            </a:r>
          </a:p>
          <a:p>
            <a:pPr marL="457200" lvl="0" indent="-457200"/>
            <a:r>
              <a:rPr lang="en-US" sz="1600" dirty="0" smtClean="0">
                <a:latin typeface="Times New Roman"/>
                <a:cs typeface="Times New Roman"/>
              </a:rPr>
              <a:t>Gyakum, J. R., J. R. Anderson, R. </a:t>
            </a:r>
            <a:r>
              <a:rPr lang="en-US" sz="1600" dirty="0" err="1" smtClean="0">
                <a:latin typeface="Times New Roman"/>
                <a:cs typeface="Times New Roman"/>
              </a:rPr>
              <a:t>Grumm</a:t>
            </a:r>
            <a:r>
              <a:rPr lang="en-US" sz="1600" dirty="0" smtClean="0">
                <a:latin typeface="Times New Roman"/>
                <a:cs typeface="Times New Roman"/>
              </a:rPr>
              <a:t> and E. L. </a:t>
            </a:r>
            <a:r>
              <a:rPr lang="en-US" sz="1600" dirty="0" err="1" smtClean="0">
                <a:latin typeface="Times New Roman"/>
                <a:cs typeface="Times New Roman"/>
              </a:rPr>
              <a:t>Gruner</a:t>
            </a:r>
            <a:r>
              <a:rPr lang="en-US" sz="1600" dirty="0" smtClean="0">
                <a:latin typeface="Times New Roman"/>
                <a:cs typeface="Times New Roman"/>
              </a:rPr>
              <a:t>, 1989:  North Pacific cold-season surface cyclone activity:  1975 through 1983.  </a:t>
            </a:r>
            <a:r>
              <a:rPr lang="en-US" sz="1600" i="1" dirty="0" smtClean="0">
                <a:latin typeface="Times New Roman"/>
                <a:cs typeface="Times New Roman"/>
              </a:rPr>
              <a:t>Mon. </a:t>
            </a:r>
            <a:r>
              <a:rPr lang="en-US" sz="1600" i="1" dirty="0" err="1" smtClean="0">
                <a:latin typeface="Times New Roman"/>
                <a:cs typeface="Times New Roman"/>
              </a:rPr>
              <a:t>Wea</a:t>
            </a:r>
            <a:r>
              <a:rPr lang="en-US" sz="1600" i="1" dirty="0" smtClean="0">
                <a:latin typeface="Times New Roman"/>
                <a:cs typeface="Times New Roman"/>
              </a:rPr>
              <a:t>. Rev.</a:t>
            </a:r>
            <a:r>
              <a:rPr lang="en-US" sz="1600" dirty="0" smtClean="0">
                <a:latin typeface="Times New Roman"/>
                <a:cs typeface="Times New Roman"/>
              </a:rPr>
              <a:t>, </a:t>
            </a:r>
            <a:r>
              <a:rPr lang="en-US" sz="1600" b="1" dirty="0" smtClean="0">
                <a:latin typeface="Times New Roman"/>
                <a:cs typeface="Times New Roman"/>
              </a:rPr>
              <a:t>117</a:t>
            </a:r>
            <a:r>
              <a:rPr lang="en-US" sz="1600" dirty="0" smtClean="0">
                <a:latin typeface="Times New Roman"/>
                <a:cs typeface="Times New Roman"/>
              </a:rPr>
              <a:t>, 1141-1155.</a:t>
            </a:r>
          </a:p>
          <a:p>
            <a:pPr marL="457200" indent="-457200"/>
            <a:r>
              <a:rPr lang="en-US" sz="1600" dirty="0" smtClean="0">
                <a:latin typeface="Times New Roman"/>
                <a:cs typeface="Times New Roman"/>
              </a:rPr>
              <a:t>Gyakum, J. R., P.J. </a:t>
            </a:r>
            <a:r>
              <a:rPr lang="en-US" sz="1600" dirty="0" err="1" smtClean="0">
                <a:latin typeface="Times New Roman"/>
                <a:cs typeface="Times New Roman"/>
              </a:rPr>
              <a:t>Roebber</a:t>
            </a:r>
            <a:r>
              <a:rPr lang="en-US" sz="1600" dirty="0" smtClean="0">
                <a:latin typeface="Times New Roman"/>
                <a:cs typeface="Times New Roman"/>
              </a:rPr>
              <a:t> and T.A. Bullock, 1992:  The role of antecedent surface </a:t>
            </a:r>
            <a:r>
              <a:rPr lang="en-US" sz="1600" dirty="0" err="1" smtClean="0">
                <a:latin typeface="Times New Roman"/>
                <a:cs typeface="Times New Roman"/>
              </a:rPr>
              <a:t>vorticity</a:t>
            </a:r>
            <a:r>
              <a:rPr lang="en-US" sz="1600" dirty="0" smtClean="0">
                <a:latin typeface="Times New Roman"/>
                <a:cs typeface="Times New Roman"/>
              </a:rPr>
              <a:t> development as a conditioning process in explosive cyclone intensification.  </a:t>
            </a:r>
            <a:r>
              <a:rPr lang="en-US" sz="1600" i="1" dirty="0" smtClean="0">
                <a:latin typeface="Times New Roman"/>
                <a:cs typeface="Times New Roman"/>
              </a:rPr>
              <a:t>Mon. </a:t>
            </a:r>
            <a:r>
              <a:rPr lang="en-US" sz="1600" i="1" dirty="0" err="1" smtClean="0">
                <a:latin typeface="Times New Roman"/>
                <a:cs typeface="Times New Roman"/>
              </a:rPr>
              <a:t>Wea</a:t>
            </a:r>
            <a:r>
              <a:rPr lang="en-US" sz="1600" i="1" dirty="0" smtClean="0">
                <a:latin typeface="Times New Roman"/>
                <a:cs typeface="Times New Roman"/>
              </a:rPr>
              <a:t>. Rev.</a:t>
            </a:r>
            <a:r>
              <a:rPr lang="en-US" sz="1600" dirty="0" smtClean="0">
                <a:latin typeface="Times New Roman"/>
                <a:cs typeface="Times New Roman"/>
              </a:rPr>
              <a:t>, </a:t>
            </a:r>
            <a:r>
              <a:rPr lang="en-US" sz="1600" b="1" dirty="0" smtClean="0">
                <a:latin typeface="Times New Roman"/>
                <a:cs typeface="Times New Roman"/>
              </a:rPr>
              <a:t>120</a:t>
            </a:r>
            <a:r>
              <a:rPr lang="en-US" sz="1600" dirty="0" smtClean="0">
                <a:latin typeface="Times New Roman"/>
                <a:cs typeface="Times New Roman"/>
              </a:rPr>
              <a:t>, 1465-1489.</a:t>
            </a:r>
          </a:p>
          <a:p>
            <a:pPr marL="457200" indent="-457200"/>
            <a:r>
              <a:rPr lang="en-US" sz="1600" dirty="0" smtClean="0">
                <a:latin typeface="Times New Roman"/>
                <a:cs typeface="Times New Roman"/>
              </a:rPr>
              <a:t>Hoskins, B. J., and P. J. Valdes, 1990:  On the existence of storm tracks. </a:t>
            </a:r>
            <a:r>
              <a:rPr lang="en-US" sz="1600" i="1" dirty="0" smtClean="0">
                <a:latin typeface="Times New Roman"/>
                <a:cs typeface="Times New Roman"/>
              </a:rPr>
              <a:t>J. Atmos. Sci.</a:t>
            </a:r>
            <a:r>
              <a:rPr lang="en-US" sz="1600" dirty="0" smtClean="0">
                <a:latin typeface="Times New Roman"/>
                <a:cs typeface="Times New Roman"/>
              </a:rPr>
              <a:t>, </a:t>
            </a:r>
            <a:r>
              <a:rPr lang="en-US" sz="1600" b="1" dirty="0" smtClean="0">
                <a:latin typeface="Times New Roman"/>
                <a:cs typeface="Times New Roman"/>
              </a:rPr>
              <a:t>47</a:t>
            </a:r>
            <a:r>
              <a:rPr lang="en-US" sz="1600" dirty="0" smtClean="0">
                <a:latin typeface="Times New Roman"/>
                <a:cs typeface="Times New Roman"/>
              </a:rPr>
              <a:t>, 1854-1864.</a:t>
            </a:r>
          </a:p>
          <a:p>
            <a:pPr marL="457200" lvl="0" indent="-457200"/>
            <a:r>
              <a:rPr lang="en-US" sz="1600" dirty="0" err="1" smtClean="0">
                <a:latin typeface="Times New Roman"/>
                <a:cs typeface="Times New Roman"/>
              </a:rPr>
              <a:t>Roebber</a:t>
            </a:r>
            <a:r>
              <a:rPr lang="en-US" sz="1600" dirty="0" smtClean="0">
                <a:latin typeface="Times New Roman"/>
                <a:cs typeface="Times New Roman"/>
              </a:rPr>
              <a:t>, P. J., 1984: Statistical Analysis and Updated Climatology of Explosive Cyclones. </a:t>
            </a:r>
            <a:r>
              <a:rPr lang="en-US" sz="1600" i="1" dirty="0" smtClean="0">
                <a:latin typeface="Times New Roman"/>
                <a:cs typeface="Times New Roman"/>
              </a:rPr>
              <a:t>Mon. </a:t>
            </a:r>
            <a:r>
              <a:rPr lang="en-US" sz="1600" i="1" dirty="0" err="1" smtClean="0">
                <a:latin typeface="Times New Roman"/>
                <a:cs typeface="Times New Roman"/>
              </a:rPr>
              <a:t>Wea</a:t>
            </a:r>
            <a:r>
              <a:rPr lang="en-US" sz="1600" i="1" dirty="0" smtClean="0">
                <a:latin typeface="Times New Roman"/>
                <a:cs typeface="Times New Roman"/>
              </a:rPr>
              <a:t>. Rev., </a:t>
            </a:r>
            <a:r>
              <a:rPr lang="en-US" sz="1600" b="1" dirty="0" smtClean="0">
                <a:latin typeface="Times New Roman"/>
                <a:cs typeface="Times New Roman"/>
              </a:rPr>
              <a:t>112,</a:t>
            </a:r>
            <a:r>
              <a:rPr lang="en-US" sz="1600" b="1" i="1" dirty="0" smtClean="0">
                <a:latin typeface="Times New Roman"/>
                <a:cs typeface="Times New Roman"/>
              </a:rPr>
              <a:t> </a:t>
            </a:r>
            <a:r>
              <a:rPr lang="en-US" sz="1600" b="1" dirty="0" smtClean="0">
                <a:latin typeface="Times New Roman"/>
                <a:cs typeface="Times New Roman"/>
              </a:rPr>
              <a:t>1577–1589</a:t>
            </a:r>
            <a:r>
              <a:rPr lang="en-US" sz="1600" b="1" i="1" dirty="0" smtClean="0">
                <a:latin typeface="Times New Roman"/>
                <a:cs typeface="Times New Roman"/>
              </a:rPr>
              <a:t>.</a:t>
            </a:r>
          </a:p>
          <a:p>
            <a:pPr marL="457200" lvl="0" indent="-457200"/>
            <a:r>
              <a:rPr lang="en-US" sz="1600" dirty="0" smtClean="0">
                <a:latin typeface="Times New Roman"/>
                <a:cs typeface="Times New Roman"/>
              </a:rPr>
              <a:t>Sanders, F., 1971:  Analytic solutions of the nonlinear omega and </a:t>
            </a:r>
            <a:r>
              <a:rPr lang="en-US" sz="1600" dirty="0" err="1" smtClean="0">
                <a:latin typeface="Times New Roman"/>
                <a:cs typeface="Times New Roman"/>
              </a:rPr>
              <a:t>vorticity</a:t>
            </a:r>
            <a:r>
              <a:rPr lang="en-US" sz="1600" dirty="0" smtClean="0">
                <a:latin typeface="Times New Roman"/>
                <a:cs typeface="Times New Roman"/>
              </a:rPr>
              <a:t> equations for a structurally simple model of disturbances in the </a:t>
            </a:r>
            <a:r>
              <a:rPr lang="en-US" sz="1600" dirty="0" err="1" smtClean="0">
                <a:latin typeface="Times New Roman"/>
                <a:cs typeface="Times New Roman"/>
              </a:rPr>
              <a:t>baroclinic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 err="1" smtClean="0">
                <a:latin typeface="Times New Roman"/>
                <a:cs typeface="Times New Roman"/>
              </a:rPr>
              <a:t>westerlies</a:t>
            </a:r>
            <a:r>
              <a:rPr lang="en-US" sz="1600" dirty="0" smtClean="0">
                <a:latin typeface="Times New Roman"/>
                <a:cs typeface="Times New Roman"/>
              </a:rPr>
              <a:t>.  </a:t>
            </a:r>
            <a:r>
              <a:rPr lang="en-US" sz="1600" i="1" dirty="0" smtClean="0">
                <a:latin typeface="Times New Roman"/>
                <a:cs typeface="Times New Roman"/>
              </a:rPr>
              <a:t>Mon. </a:t>
            </a:r>
            <a:r>
              <a:rPr lang="en-US" sz="1600" i="1" dirty="0" err="1" smtClean="0">
                <a:latin typeface="Times New Roman"/>
                <a:cs typeface="Times New Roman"/>
              </a:rPr>
              <a:t>Wea</a:t>
            </a:r>
            <a:r>
              <a:rPr lang="en-US" sz="1600" i="1" dirty="0" smtClean="0">
                <a:latin typeface="Times New Roman"/>
                <a:cs typeface="Times New Roman"/>
              </a:rPr>
              <a:t>. Rev.</a:t>
            </a:r>
            <a:r>
              <a:rPr lang="en-US" sz="1600" dirty="0" smtClean="0">
                <a:latin typeface="Times New Roman"/>
                <a:cs typeface="Times New Roman"/>
              </a:rPr>
              <a:t>, </a:t>
            </a:r>
            <a:r>
              <a:rPr lang="en-US" sz="1600" b="1" dirty="0" smtClean="0">
                <a:latin typeface="Times New Roman"/>
                <a:cs typeface="Times New Roman"/>
              </a:rPr>
              <a:t>99, 393–407</a:t>
            </a:r>
            <a:r>
              <a:rPr lang="en-US" sz="1600" b="1" i="1" dirty="0" smtClean="0">
                <a:latin typeface="Times New Roman"/>
                <a:cs typeface="Times New Roman"/>
              </a:rPr>
              <a:t>.</a:t>
            </a:r>
          </a:p>
          <a:p>
            <a:pPr marL="457200" indent="-457200"/>
            <a:r>
              <a:rPr lang="en-US" sz="1600" dirty="0" smtClean="0">
                <a:latin typeface="Times New Roman"/>
                <a:cs typeface="Times New Roman"/>
              </a:rPr>
              <a:t>Sanders, F. and J. R. Gyakum, 1980:  Synoptic-dynamic climatology of the "bomb."  </a:t>
            </a:r>
            <a:r>
              <a:rPr lang="en-US" sz="1600" i="1" dirty="0" smtClean="0">
                <a:latin typeface="Times New Roman"/>
                <a:cs typeface="Times New Roman"/>
              </a:rPr>
              <a:t>Mon. </a:t>
            </a:r>
            <a:r>
              <a:rPr lang="en-US" sz="1600" i="1" dirty="0" err="1" smtClean="0">
                <a:latin typeface="Times New Roman"/>
                <a:cs typeface="Times New Roman"/>
              </a:rPr>
              <a:t>Wea</a:t>
            </a:r>
            <a:r>
              <a:rPr lang="en-US" sz="1600" i="1" dirty="0" smtClean="0">
                <a:latin typeface="Times New Roman"/>
                <a:cs typeface="Times New Roman"/>
              </a:rPr>
              <a:t>. Rev.</a:t>
            </a:r>
            <a:r>
              <a:rPr lang="en-US" sz="1600" dirty="0" smtClean="0">
                <a:latin typeface="Times New Roman"/>
                <a:cs typeface="Times New Roman"/>
              </a:rPr>
              <a:t>, </a:t>
            </a:r>
            <a:r>
              <a:rPr lang="en-US" sz="1600" b="1" dirty="0" smtClean="0">
                <a:latin typeface="Times New Roman"/>
                <a:cs typeface="Times New Roman"/>
              </a:rPr>
              <a:t>108</a:t>
            </a:r>
            <a:r>
              <a:rPr lang="en-US" sz="1600" dirty="0" smtClean="0">
                <a:latin typeface="Times New Roman"/>
                <a:cs typeface="Times New Roman"/>
              </a:rPr>
              <a:t>, 1589-1606.</a:t>
            </a:r>
          </a:p>
          <a:p>
            <a:pPr marL="457200" indent="-457200"/>
            <a:r>
              <a:rPr lang="en-US" sz="1600" dirty="0" smtClean="0">
                <a:latin typeface="Times New Roman"/>
                <a:cs typeface="Times New Roman"/>
              </a:rPr>
              <a:t>Stubbs, M. W., 1975:  An unusually large fall of pressure.  </a:t>
            </a:r>
            <a:r>
              <a:rPr lang="en-US" sz="1600" i="1" dirty="0" smtClean="0">
                <a:latin typeface="Times New Roman"/>
                <a:cs typeface="Times New Roman"/>
              </a:rPr>
              <a:t>Weather</a:t>
            </a:r>
            <a:r>
              <a:rPr lang="en-US" sz="1600" dirty="0" smtClean="0">
                <a:latin typeface="Times New Roman"/>
                <a:cs typeface="Times New Roman"/>
              </a:rPr>
              <a:t>, </a:t>
            </a:r>
            <a:r>
              <a:rPr lang="en-US" sz="1600" b="1" dirty="0" smtClean="0">
                <a:latin typeface="Times New Roman"/>
                <a:cs typeface="Times New Roman"/>
              </a:rPr>
              <a:t>30</a:t>
            </a:r>
            <a:r>
              <a:rPr lang="en-US" sz="1600" dirty="0" smtClean="0">
                <a:latin typeface="Times New Roman"/>
                <a:cs typeface="Times New Roman"/>
              </a:rPr>
              <a:t>, 91-92</a:t>
            </a:r>
            <a:r>
              <a:rPr lang="en-US" sz="1600" dirty="0" smtClean="0"/>
              <a:t>.</a:t>
            </a:r>
            <a:endParaRPr lang="en-US" sz="1600" dirty="0" smtClean="0">
              <a:latin typeface="Times New Roman"/>
              <a:cs typeface="Times New Roman"/>
            </a:endParaRPr>
          </a:p>
          <a:p>
            <a:pPr marL="457200" lvl="0" indent="-457200"/>
            <a:r>
              <a:rPr lang="en-US" sz="1600" dirty="0" smtClean="0">
                <a:latin typeface="Times New Roman"/>
                <a:cs typeface="Times New Roman"/>
              </a:rPr>
              <a:t>Turner, J. K., J. R. Gyakum, and S. M. </a:t>
            </a:r>
            <a:r>
              <a:rPr lang="en-US" sz="1600" dirty="0" err="1" smtClean="0">
                <a:latin typeface="Times New Roman"/>
                <a:cs typeface="Times New Roman"/>
              </a:rPr>
              <a:t>Milrad</a:t>
            </a:r>
            <a:r>
              <a:rPr lang="en-US" sz="1600" dirty="0" smtClean="0">
                <a:latin typeface="Times New Roman"/>
                <a:cs typeface="Times New Roman"/>
              </a:rPr>
              <a:t>, 2013:  A thermodynamic analysis of an intense North American arctic air mass.  </a:t>
            </a:r>
            <a:r>
              <a:rPr lang="en-US" sz="1600" i="1" dirty="0" smtClean="0">
                <a:latin typeface="Times New Roman"/>
                <a:cs typeface="Times New Roman"/>
              </a:rPr>
              <a:t>Mon. </a:t>
            </a:r>
            <a:r>
              <a:rPr lang="en-US" sz="1600" i="1" dirty="0" err="1" smtClean="0">
                <a:latin typeface="Times New Roman"/>
                <a:cs typeface="Times New Roman"/>
              </a:rPr>
              <a:t>Wea</a:t>
            </a:r>
            <a:r>
              <a:rPr lang="en-US" sz="1600" i="1" dirty="0" smtClean="0">
                <a:latin typeface="Times New Roman"/>
                <a:cs typeface="Times New Roman"/>
              </a:rPr>
              <a:t>. Rev.</a:t>
            </a:r>
            <a:r>
              <a:rPr lang="en-US" sz="1600" dirty="0" smtClean="0">
                <a:latin typeface="Times New Roman"/>
                <a:cs typeface="Times New Roman"/>
              </a:rPr>
              <a:t>, </a:t>
            </a:r>
            <a:r>
              <a:rPr lang="en-US" sz="1600" b="1" dirty="0" smtClean="0">
                <a:latin typeface="Times New Roman"/>
                <a:cs typeface="Times New Roman"/>
              </a:rPr>
              <a:t>141</a:t>
            </a:r>
            <a:r>
              <a:rPr lang="en-US" sz="1600" dirty="0" smtClean="0">
                <a:latin typeface="Times New Roman"/>
                <a:cs typeface="Times New Roman"/>
              </a:rPr>
              <a:t>, 166-181.</a:t>
            </a:r>
          </a:p>
          <a:p>
            <a:pPr marL="457200" lvl="0" indent="-457200"/>
            <a:r>
              <a:rPr lang="en-US" sz="1600" dirty="0" smtClean="0">
                <a:latin typeface="Times New Roman"/>
                <a:cs typeface="Times New Roman"/>
              </a:rPr>
              <a:t>Turner, J. K., and J. R. Gyakum, 2011:  The development of Arctic air masses in Northwest Canada and their behavior in a warming climate.  </a:t>
            </a:r>
            <a:r>
              <a:rPr lang="en-US" sz="1600" i="1" dirty="0" smtClean="0">
                <a:latin typeface="Times New Roman"/>
                <a:cs typeface="Times New Roman"/>
              </a:rPr>
              <a:t>J. Climate</a:t>
            </a:r>
            <a:r>
              <a:rPr lang="en-US" sz="1600" dirty="0" smtClean="0">
                <a:latin typeface="Times New Roman"/>
                <a:cs typeface="Times New Roman"/>
              </a:rPr>
              <a:t>, </a:t>
            </a:r>
            <a:r>
              <a:rPr lang="en-US" sz="1600" b="1" dirty="0" smtClean="0">
                <a:latin typeface="Times New Roman"/>
                <a:cs typeface="Times New Roman"/>
              </a:rPr>
              <a:t>24</a:t>
            </a:r>
            <a:r>
              <a:rPr lang="en-US" sz="1600" dirty="0" smtClean="0">
                <a:latin typeface="Times New Roman"/>
                <a:cs typeface="Times New Roman"/>
              </a:rPr>
              <a:t>, 4618-4633.</a:t>
            </a:r>
            <a:endParaRPr lang="en-US" sz="1600" b="1" dirty="0" smtClean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2818jetSLPT.gif"/>
          <p:cNvPicPr>
            <a:picLocks noChangeAspect="1"/>
          </p:cNvPicPr>
          <p:nvPr/>
        </p:nvPicPr>
        <p:blipFill>
          <a:blip r:embed="rId2"/>
          <a:srcRect t="16755" b="16664"/>
          <a:stretch>
            <a:fillRect/>
          </a:stretch>
        </p:blipFill>
        <p:spPr>
          <a:xfrm>
            <a:off x="859918" y="228600"/>
            <a:ext cx="742416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2900jetSLPT.gif"/>
          <p:cNvPicPr>
            <a:picLocks noChangeAspect="1"/>
          </p:cNvPicPr>
          <p:nvPr/>
        </p:nvPicPr>
        <p:blipFill>
          <a:blip r:embed="rId2"/>
          <a:srcRect t="16755" b="16664"/>
          <a:stretch>
            <a:fillRect/>
          </a:stretch>
        </p:blipFill>
        <p:spPr>
          <a:xfrm>
            <a:off x="859918" y="228600"/>
            <a:ext cx="742416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2906jetSLPT.gif"/>
          <p:cNvPicPr>
            <a:picLocks noChangeAspect="1"/>
          </p:cNvPicPr>
          <p:nvPr/>
        </p:nvPicPr>
        <p:blipFill>
          <a:blip r:embed="rId2"/>
          <a:srcRect t="16755" b="16664"/>
          <a:stretch>
            <a:fillRect/>
          </a:stretch>
        </p:blipFill>
        <p:spPr>
          <a:xfrm>
            <a:off x="859918" y="228600"/>
            <a:ext cx="742416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952</Words>
  <Application>Microsoft Office PowerPoint</Application>
  <PresentationFormat>On-screen Show (4:3)</PresentationFormat>
  <Paragraphs>110</Paragraphs>
  <Slides>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Office Theme</vt:lpstr>
      <vt:lpstr>Flow</vt:lpstr>
      <vt:lpstr>1_Office Theme</vt:lpstr>
      <vt:lpstr>Cyclogenesis:  Then (1979) and Now (2014)</vt:lpstr>
      <vt:lpstr>PowerPoint Presentation</vt:lpstr>
      <vt:lpstr>PowerPoint Presentation</vt:lpstr>
      <vt:lpstr>PowerPoint Presentation</vt:lpstr>
      <vt:lpstr>Six-hourly SLP, 1000-500 hPa thickness, Dynamic Tropopause (2 PVU level) jet (&gt;100 knots) for 28 Jan-3 Feb 1972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Previous slides illustrate the upscale growth of surface cyclonic coverage throughout the North Atlantic basin</vt:lpstr>
      <vt:lpstr>The initial cyclogenesis (1200 UTC, 28 Jan) occurs on the equatorward side of the jet, where the moist Brunt-Väisälä frequency (Nm)2= (g/T)(T/z + m) is near zero (units of 10-4 s-2)</vt:lpstr>
      <vt:lpstr>At 1200 UTC, 30 January 1972, the cyclone has migrated to the left exit region of the jet, while a new surface cyclogenesis is occurring on the equatorward side of the jet in near zero effective stability:</vt:lpstr>
      <vt:lpstr>Consider that the more extreme of the N. Atlantic cyclones deepened at 2.6 bergerons).</vt:lpstr>
      <vt:lpstr>An index for North Atlantic Basin Storm Activity:  Its relationship to explosive cyclogenesis </vt:lpstr>
      <vt:lpstr>Theory</vt:lpstr>
      <vt:lpstr>PowerPoint Presentation</vt:lpstr>
      <vt:lpstr>The North Atlantic Storm Index (NASTI):</vt:lpstr>
      <vt:lpstr>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Surface cyclogenesis</vt:lpstr>
      <vt:lpstr>Cyclone intensifications (observed versus forecasted)</vt:lpstr>
      <vt:lpstr>Deep low (&lt;960 hPa) maximum deepenings vs forecasted (Bergerons) (of the 37 960 hPa cases during Dec. 2013-March 2014, 31 qualified as ‘bombs’)</vt:lpstr>
      <vt:lpstr>PowerPoint Presentation</vt:lpstr>
      <vt:lpstr>The large decrease in NASTI in late March 2014: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following two figures show the areal coverage of large moist baroclinic growth rates, along with 850-hPa frontogenesis for extreme values of NASTI</vt:lpstr>
      <vt:lpstr>PowerPoint Presentation</vt:lpstr>
      <vt:lpstr>PowerPoint Presentation</vt:lpstr>
      <vt:lpstr>Concluding discussion</vt:lpstr>
      <vt:lpstr>PowerPoint Presentation</vt:lpstr>
    </vt:vector>
  </TitlesOfParts>
  <Company>McGill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Cyclone intensifications (observed versus forecasted</dc:title>
  <dc:creator>John Gyakum</dc:creator>
  <cp:lastModifiedBy>Christine Schultz</cp:lastModifiedBy>
  <cp:revision>39</cp:revision>
  <dcterms:created xsi:type="dcterms:W3CDTF">2014-05-28T12:02:00Z</dcterms:created>
  <dcterms:modified xsi:type="dcterms:W3CDTF">2014-05-30T11:42:08Z</dcterms:modified>
</cp:coreProperties>
</file>