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15" r:id="rId3"/>
    <p:sldId id="514" r:id="rId4"/>
    <p:sldId id="494" r:id="rId5"/>
    <p:sldId id="516" r:id="rId6"/>
    <p:sldId id="519" r:id="rId7"/>
    <p:sldId id="518" r:id="rId8"/>
    <p:sldId id="520" r:id="rId9"/>
    <p:sldId id="521" r:id="rId10"/>
    <p:sldId id="531" r:id="rId11"/>
    <p:sldId id="532" r:id="rId12"/>
    <p:sldId id="529" r:id="rId13"/>
    <p:sldId id="522" r:id="rId14"/>
    <p:sldId id="523" r:id="rId15"/>
    <p:sldId id="524" r:id="rId16"/>
    <p:sldId id="525" r:id="rId17"/>
    <p:sldId id="526" r:id="rId18"/>
    <p:sldId id="538" r:id="rId19"/>
    <p:sldId id="533" r:id="rId20"/>
    <p:sldId id="534" r:id="rId21"/>
    <p:sldId id="527" r:id="rId22"/>
    <p:sldId id="528" r:id="rId23"/>
    <p:sldId id="535" r:id="rId24"/>
    <p:sldId id="537" r:id="rId25"/>
    <p:sldId id="530" r:id="rId26"/>
    <p:sldId id="512" r:id="rId27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B3AFAF"/>
    <a:srgbClr val="D0CECE"/>
    <a:srgbClr val="FF0000"/>
    <a:srgbClr val="A19D9D"/>
    <a:srgbClr val="DDDDDD"/>
    <a:srgbClr val="B0E8EE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0226" autoAdjust="0"/>
  </p:normalViewPr>
  <p:slideViewPr>
    <p:cSldViewPr>
      <p:cViewPr>
        <p:scale>
          <a:sx n="64" d="100"/>
          <a:sy n="64" d="100"/>
        </p:scale>
        <p:origin x="-119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2695-F6C3-B542-A0FB-4162BCF605B8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D9CDF-0874-694C-9121-E08EE6C6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6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DD4F1DD-3002-44A3-9F0C-F9795EDA8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3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4F1DD-3002-44A3-9F0C-F9795EDA8F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1438D8F-257F-4EC1-A02A-C7852E48917D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73600" cy="3505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7063"/>
            <a:ext cx="51466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55801" indent="-290693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62771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27879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92987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58095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23203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88312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953420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fld id="{EDC1493D-B411-4867-9875-41F8382B35ED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55801" indent="-290693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62771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27879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92987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58095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23203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88312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953420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fld id="{20FA6039-0DA3-4D90-A4B0-6F2F451271B4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1493D-B411-4867-9875-41F8382B35ED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1493D-B411-4867-9875-41F8382B35ED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55801" indent="-290693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62771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27879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92987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58095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23203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88312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953420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fld id="{9E1C27F7-09C8-48B2-8565-889EE96897AA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21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55801" indent="-290693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62771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27879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92987" indent="-23255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58095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23203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88312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953420" indent="-2325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fld id="{AC842D54-042A-453A-B6AA-C87433365B43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42D54-042A-453A-B6AA-C87433365B43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42D54-042A-453A-B6AA-C87433365B43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1438D8F-257F-4EC1-A02A-C7852E48917D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73600" cy="3505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7063"/>
            <a:ext cx="51466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1438D8F-257F-4EC1-A02A-C7852E48917D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73600" cy="3505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7063"/>
            <a:ext cx="51466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1438D8F-257F-4EC1-A02A-C7852E48917D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73600" cy="3505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7063"/>
            <a:ext cx="51466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1438D8F-257F-4EC1-A02A-C7852E48917D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73600" cy="3505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7063"/>
            <a:ext cx="51466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DE1FA781-E8E5-44FC-B3F4-A0EE121A3FB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8500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250" y="4181502"/>
            <a:ext cx="6535557" cy="44036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0305" indent="-110305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1438D8F-257F-4EC1-A02A-C7852E48917D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73600" cy="3505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7063"/>
            <a:ext cx="51466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1438D8F-257F-4EC1-A02A-C7852E48917D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73600" cy="3505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7063"/>
            <a:ext cx="51466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1438D8F-257F-4EC1-A02A-C7852E48917D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73600" cy="3505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37063"/>
            <a:ext cx="51466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A7E3-A2C2-4D1F-879A-913A338A8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2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0181-78F3-44AA-A1B9-FE95C2DF1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8993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348C-1421-4A20-93F0-ABB23AAC9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0773"/>
      </p:ext>
    </p:extLst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623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BD7E-4071-45AC-A392-56846CF3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5844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2CCE-6681-4FCE-8BCE-2D0A93FE9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1111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05800" cy="577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CF9B-9599-435A-A035-411C63CAD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29954"/>
      </p:ext>
    </p:extLst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9645-F4A6-40EE-9E85-CD51C6F3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1176"/>
      </p:ext>
    </p:extLst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623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AFCA-CE66-4F73-80A8-C379B488D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14786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88DA-05C7-4D69-A842-98800965F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872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6890D-1462-4B3C-B6AB-6D7E31D76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1499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C641-1ECD-4019-9558-46DA39E68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01083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F828-87DC-495B-B00C-9CB788051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0391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7B58-457B-4741-90D1-99094B15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9090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4E37-645E-43B0-A440-3DFE0AE8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1649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3717-EF96-4F9C-8988-D0BA854DB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4289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359-D228-4305-ABCE-98360ECC4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6549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8D77D03-2747-43E6-8541-9E82B105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noaa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ws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0"/>
            <a:ext cx="895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ransition spd="med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National Weather Service</a:t>
            </a:r>
          </a:p>
        </p:txBody>
      </p:sp>
      <p:sp>
        <p:nvSpPr>
          <p:cNvPr id="18435" name="Rectangle 5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534400" cy="175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 Operations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 vs 2014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 b="1" dirty="0" smtClean="0"/>
          </a:p>
        </p:txBody>
      </p:sp>
      <p:pic>
        <p:nvPicPr>
          <p:cNvPr id="18436" name="Picture 54" descr="Picture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228725"/>
            <a:ext cx="4038600" cy="66675"/>
          </a:xfrm>
          <a:noFill/>
        </p:spPr>
      </p:pic>
      <p:pic>
        <p:nvPicPr>
          <p:cNvPr id="18437" name="Picture 4" descr="nws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0"/>
            <a:ext cx="895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noaa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5" descr="Picture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90800"/>
            <a:ext cx="4038600" cy="66675"/>
          </a:xfrm>
          <a:noFill/>
        </p:spPr>
      </p:pic>
      <p:sp>
        <p:nvSpPr>
          <p:cNvPr id="18440" name="Rectangle 57"/>
          <p:cNvSpPr>
            <a:spLocks noChangeArrowheads="1"/>
          </p:cNvSpPr>
          <p:nvPr/>
        </p:nvSpPr>
        <p:spPr bwMode="auto">
          <a:xfrm>
            <a:off x="452437" y="2667000"/>
            <a:ext cx="8081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 smtClean="0"/>
              <a:t>Steve </a:t>
            </a:r>
            <a:r>
              <a:rPr lang="en-US" altLang="en-US" sz="2800" b="1" dirty="0" err="1" smtClean="0"/>
              <a:t>Zubrick</a:t>
            </a:r>
            <a:endParaRPr lang="en-US" altLang="en-US" sz="2800" b="1" dirty="0" smtClean="0"/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i="1" dirty="0" smtClean="0"/>
              <a:t>Science and Operations Officer (SOO)</a:t>
            </a:r>
            <a:endParaRPr lang="en-US" altLang="en-US" sz="2000" b="1" i="1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i="1" dirty="0"/>
              <a:t>Baltimore-Washington Weather Forecast </a:t>
            </a:r>
            <a:r>
              <a:rPr lang="en-US" altLang="en-US" sz="2000" b="1" i="1" dirty="0" smtClean="0"/>
              <a:t>Office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b="1" i="1" dirty="0" smtClean="0"/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i="1" dirty="0" smtClean="0"/>
              <a:t>“Advances in </a:t>
            </a:r>
            <a:r>
              <a:rPr lang="en-US" altLang="en-US" sz="2000" b="1" i="1" dirty="0" err="1" smtClean="0"/>
              <a:t>Extratropical</a:t>
            </a:r>
            <a:r>
              <a:rPr lang="en-US" altLang="en-US" sz="2000" b="1" i="1" dirty="0" smtClean="0"/>
              <a:t> Cyclone Understanding and Prediction Since the 1979 Presidents' Day Storm” Colloquium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i="1" dirty="0" smtClean="0"/>
              <a:t>28 May 2014</a:t>
            </a:r>
            <a:endParaRPr lang="en-US" altLang="en-US" sz="2000" b="1" i="1" dirty="0"/>
          </a:p>
        </p:txBody>
      </p:sp>
      <p:pic>
        <p:nvPicPr>
          <p:cNvPr id="1844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59938"/>
            <a:ext cx="2162482" cy="162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64" y="5162396"/>
            <a:ext cx="2293912" cy="16194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CBD7E-4071-45AC-A392-56846CF3C6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81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 IDSS Operations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334000"/>
          </a:xfrm>
          <a:prstGeom prst="rect">
            <a:avLst/>
          </a:prstGeom>
          <a:blipFill dpi="0" rotWithShape="1">
            <a:blip r:embed="rId3" cstate="print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  <a:softEdge rad="25400"/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CC00"/>
                </a:solidFill>
              </a:rPr>
              <a:t>Now…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Frequent communication of key IDSS information to key external agencies (gov’t / media)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Provide guidance/discussions on range of possibilities for event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0831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Examples IDSS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67757"/>
            <a:ext cx="5486400" cy="58378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5" b="41663"/>
          <a:stretch/>
        </p:blipFill>
        <p:spPr>
          <a:xfrm>
            <a:off x="0" y="1981200"/>
            <a:ext cx="9144000" cy="24648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326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IDSS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winter 2013-14, WFO Sterling provided probability-based snowfall amount guidance to the public/media/gov’t</a:t>
            </a:r>
          </a:p>
          <a:p>
            <a:r>
              <a:rPr lang="en-US" dirty="0" smtClean="0"/>
              <a:t>Following describes briefly this effort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 descr="http://www.washingtonpost.com/rf/image_606w/WashingtonPost/Content/Blogs/capital-weather-gang/201201/images/commutageddon.jpg?uuid=sjPR5khPEeG_2cYw7CVpB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495800" cy="2871080"/>
          </a:xfrm>
          <a:prstGeom prst="rect">
            <a:avLst/>
          </a:prstGeom>
          <a:noFill/>
          <a:ln w="25400"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3019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847"/>
            <a:ext cx="8229600" cy="1143000"/>
          </a:xfrm>
        </p:spPr>
        <p:txBody>
          <a:bodyPr>
            <a:normAutofit/>
          </a:bodyPr>
          <a:lstStyle/>
          <a:p>
            <a:r>
              <a:rPr lang="en-US" sz="4100" dirty="0" smtClean="0"/>
              <a:t>LWX Operations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365"/>
            <a:ext cx="8229600" cy="45259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0" indent="-342900">
              <a:buFont typeface="Symbol"/>
              <a:buChar char=""/>
            </a:pPr>
            <a:r>
              <a:rPr lang="en-US" sz="3100" b="1" dirty="0" smtClean="0">
                <a:latin typeface="Calibri"/>
                <a:ea typeface="Times New Roman"/>
                <a:cs typeface="Times New Roman"/>
              </a:rPr>
              <a:t>Integration of IDSS into operations</a:t>
            </a:r>
            <a:endParaRPr lang="en-US" sz="3100" b="1" dirty="0">
              <a:latin typeface="Calibri"/>
              <a:ea typeface="Times New Roman"/>
              <a:cs typeface="Times New Roman"/>
            </a:endParaRPr>
          </a:p>
          <a:p>
            <a:pPr>
              <a:buFont typeface="Symbol"/>
              <a:buChar char=""/>
            </a:pPr>
            <a:r>
              <a:rPr lang="en-US" sz="3100" b="1" dirty="0" smtClean="0">
                <a:latin typeface="Calibri"/>
                <a:ea typeface="Times New Roman"/>
                <a:cs typeface="Times New Roman"/>
              </a:rPr>
              <a:t>Less emphasis on grid production, and more emphasis </a:t>
            </a:r>
            <a:r>
              <a:rPr lang="en-US" sz="3100" b="1" dirty="0">
                <a:latin typeface="Calibri"/>
                <a:ea typeface="Times New Roman"/>
                <a:cs typeface="Times New Roman"/>
              </a:rPr>
              <a:t>on </a:t>
            </a:r>
            <a:r>
              <a:rPr lang="en-US" sz="3100" b="1" dirty="0" smtClean="0">
                <a:latin typeface="Calibri"/>
                <a:ea typeface="Times New Roman"/>
                <a:cs typeface="Times New Roman"/>
              </a:rPr>
              <a:t>IDSS, training, &amp; program work</a:t>
            </a:r>
            <a:endParaRPr lang="en-US" sz="3100" b="1" dirty="0">
              <a:latin typeface="Calibri"/>
              <a:ea typeface="Times New Roman"/>
              <a:cs typeface="Times New Roman"/>
            </a:endParaRPr>
          </a:p>
          <a:p>
            <a:pPr>
              <a:buFont typeface="Symbol"/>
              <a:buChar char=""/>
            </a:pPr>
            <a:r>
              <a:rPr lang="en-US" sz="3100" b="1" dirty="0" smtClean="0">
                <a:latin typeface="Calibri"/>
                <a:ea typeface="Times New Roman"/>
                <a:cs typeface="Times New Roman"/>
              </a:rPr>
              <a:t>Developed </a:t>
            </a:r>
            <a:r>
              <a:rPr lang="en-US" sz="3100" b="1" dirty="0">
                <a:latin typeface="Calibri"/>
                <a:ea typeface="Times New Roman"/>
                <a:cs typeface="Times New Roman"/>
              </a:rPr>
              <a:t>a user interface which enables </a:t>
            </a:r>
            <a:r>
              <a:rPr lang="en-US" sz="3100" b="1" dirty="0" smtClean="0">
                <a:latin typeface="Calibri"/>
                <a:ea typeface="Times New Roman"/>
                <a:cs typeface="Times New Roman"/>
              </a:rPr>
              <a:t>efficiencies in forecaster-led gridded data population</a:t>
            </a:r>
          </a:p>
          <a:p>
            <a:pPr marL="1035558" lvl="2" indent="-342900">
              <a:buFont typeface="Symbol"/>
              <a:buChar char=""/>
            </a:pPr>
            <a:r>
              <a:rPr lang="en-US" b="1" dirty="0" smtClean="0">
                <a:latin typeface="Calibri"/>
                <a:ea typeface="Times New Roman"/>
                <a:cs typeface="Times New Roman"/>
              </a:rPr>
              <a:t>GFE User Interface for Data Entry</a:t>
            </a:r>
            <a:endParaRPr lang="en-US" b="1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buFont typeface="Symbol"/>
              <a:buChar char=""/>
            </a:pPr>
            <a:endParaRPr lang="en-US" dirty="0">
              <a:latin typeface="Calibri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8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143000"/>
          </a:xfrm>
        </p:spPr>
        <p:txBody>
          <a:bodyPr/>
          <a:lstStyle/>
          <a:p>
            <a:r>
              <a:rPr lang="en-US" sz="3200" dirty="0" smtClean="0"/>
              <a:t>Pilot Project Objective 2: Winter Weather Probabilistic Products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4312227" cy="4525962"/>
          </a:xfrm>
        </p:spPr>
        <p:txBody>
          <a:bodyPr/>
          <a:lstStyle/>
          <a:p>
            <a:r>
              <a:rPr lang="en-US" sz="2800" b="1" dirty="0" smtClean="0"/>
              <a:t>Guidance for probabilistic products provided </a:t>
            </a:r>
            <a:r>
              <a:rPr lang="en-US" sz="2800" b="1" dirty="0"/>
              <a:t>by </a:t>
            </a:r>
            <a:r>
              <a:rPr lang="en-US" sz="2800" b="1" dirty="0" smtClean="0"/>
              <a:t>AMS/NSF</a:t>
            </a:r>
          </a:p>
          <a:p>
            <a:r>
              <a:rPr lang="en-US" sz="2800" b="1" dirty="0" smtClean="0"/>
              <a:t>Collaborated </a:t>
            </a:r>
            <a:r>
              <a:rPr lang="en-US" sz="2800" b="1" dirty="0"/>
              <a:t>with WPC, MDL, </a:t>
            </a:r>
            <a:r>
              <a:rPr lang="en-US" sz="2800" b="1" dirty="0" smtClean="0"/>
              <a:t>&amp; core customers</a:t>
            </a:r>
            <a:endParaRPr lang="en-US" sz="2800" b="1" dirty="0"/>
          </a:p>
          <a:p>
            <a:r>
              <a:rPr lang="en-US" sz="2800" b="1" dirty="0" smtClean="0"/>
              <a:t>Allows </a:t>
            </a:r>
            <a:r>
              <a:rPr lang="en-US" sz="2800" b="1" dirty="0"/>
              <a:t>forecaster to add </a:t>
            </a:r>
            <a:r>
              <a:rPr lang="en-US" sz="2800" b="1" dirty="0" smtClean="0"/>
              <a:t>value</a:t>
            </a:r>
          </a:p>
          <a:p>
            <a:r>
              <a:rPr lang="en-US" sz="2800" b="1" dirty="0" smtClean="0"/>
              <a:t>Goal:  Improved decision-making for core customers</a:t>
            </a:r>
            <a:endParaRPr lang="en-US" sz="2800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65" y="1441450"/>
            <a:ext cx="267652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40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6868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Accurate Forecasts Desired Days in Advance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600" b="1" dirty="0" smtClean="0">
              <a:solidFill>
                <a:schemeClr val="accent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But, as Lead Time        ,Certainty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And Vice-Versa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Need to Better Communicate the Range of Possibilities</a:t>
            </a:r>
          </a:p>
          <a:p>
            <a:pPr marL="914400" lvl="2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>
            <a:off x="3117271" y="5114187"/>
            <a:ext cx="3016334" cy="917079"/>
          </a:xfrm>
          <a:prstGeom prst="triangle">
            <a:avLst/>
          </a:prstGeom>
          <a:solidFill>
            <a:schemeClr val="accent3"/>
          </a:solidFill>
          <a:ln w="2222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91936" y="5074649"/>
            <a:ext cx="4667003" cy="0"/>
          </a:xfrm>
          <a:prstGeom prst="line">
            <a:avLst/>
          </a:prstGeom>
          <a:ln w="60325"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694673" y="4646019"/>
            <a:ext cx="933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Lead Time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45747" y="4646019"/>
            <a:ext cx="855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Certainty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6428237" y="2134486"/>
            <a:ext cx="510639" cy="285008"/>
          </a:xfrm>
          <a:prstGeom prst="downArrow">
            <a:avLst/>
          </a:prstGeom>
          <a:solidFill>
            <a:schemeClr val="accent1"/>
          </a:solidFill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013724" y="2102954"/>
            <a:ext cx="510639" cy="285008"/>
          </a:xfrm>
          <a:prstGeom prst="downArrow">
            <a:avLst/>
          </a:prstGeom>
          <a:solidFill>
            <a:schemeClr val="accent1"/>
          </a:solidFill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10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Idealized Situation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7654" name="AutoShape 2" descr="data:image/jpeg;base64,/9j/4AAQSkZJRgABAQAAAQABAAD/2wCEAAkGBw0NDA0NDAwMDQwNDAwMDQwMDQ8MDAwMFBEWFhQRFBQYHCggGBolHBQUITEhJSkrLi4uFx8zODMsNygtLisBCgoKDg0NFA8PFCwcFBw3LSwsLCwsLSwsLSwsLSwsLCwsLCwsLCwsLCwsKywsLCwsLCwsLCwsLCwsLCwsLCwsLP/AABEIALcBEwMBEQACEQEDEQH/xAAbAAEBAQEAAwEAAAAAAAAAAAAAAQUCAwQGB//EAEMQAAEEAQIABwwIAwkBAAAAAAABAgMRBAUSBhMhMUFxgRQVIiNRVWFykqGywTJUc5GiscLSU4KUJDRDUoOEhZWjB//EABsBAQEAAwEBAQAAAAAAAAAAAAABAgQFAwYH/8QAPxEBAAEDAQIIDAQFBAMAAAAAAAECAxEEBSESIjFBUYGRoRMUI1JTVGFxkrHB4QYV0fAyM0JV0jRigsIkJaL/2gAMAwEAAhEDEQA/APyQ7TVUIpkBUUAUUAUAAFABAoAAAAAAAEAoEAABAAUIIAIIFCCEEIqEADoyRS4FKgUUAUAKECgMAMAUAgMAAAAAAAYAAAIoMGQYACEAKAQgEEJhUIIRSgOjJFKgUUopUABQCAAooAIAC4AYAAAGAGAGAGAJgAoBABAAAQmFCAFQghBKJhQYHRkilwgXApUC4ACjCBcDz4OI/Inhgj28ZNLHCzcqo1HPciIqr0JynnduU2qKrlXJTGexlRTNVUUxzvE5tKqWi0qpacy9RnTOYielJ3ThDJCgFAKAoABQAAUSiBQCgFABgebLxJIHIyVu1zo4pW+E1yLHIxHsciotcqOQ8rV2i7E1UTmImY643SyqommcS8B6MQCEwoAIITChMCEUIIUdFRTLCBRQgUUoUAoDY4KLtzEmrkxcfNy19Cx48itX29ho7S36ebfPXNNMdcx9MvfTfzM9GZY6JSInkSjfeC0AAoAAUAAAAAoAAoBQEomBsa14zE0zI6VxpcJ/r48q1/5yxfcc/SRwL2ote2Kvij9YlsXuNRbq6uxj0dBrpRAoCUAomBCYUJgQihAGBTJFLhAopQoC0UKApRsaKmzE1SZOdMWDFTrnyGX+GJ5z9Zxr2mt801TV8MTPzmHva3UXKvZjtY50HgBFoAUAAAAAAAKAAAAADZxE43ScxnTiZeLmN8qslRYJPekJzrnE11qrz6Zp+HjR9WxTPCsVR0TE/RinQeBQEIFASgFEEIITChMAMC0ZYRaKLRQKLQFCFFADZZ4GjvVOfI1RjF9LMfHV355CHPq420KY5qaJnrmrHyhsRusT7Z+THo6LXKAUAoC0AAAKAUAAUBAFAAFAbXBNOMyJsX67hZeK3ycds42JfbiZ95ztp8W3Re9HVTPVnE/NsabfVNPTEwxE5eXy8p0cNcIFASiBQVKAUQSiCEwAwLRkKUUClQAtFAC0Bs6v4GDpUPSsGVluT7bIc1q+zA052l42q1NfNmmnsjf82xd3W7dPvntYx0msAWhgABcAMAMAMATADAAAAAAB7Ol5a42Tj5CX4ieGbk6UY9HKnuPDU2vC2blvzomO7czt1cGumeh5+EeGmPn5cLfoMyJeLr+Eq7mL7KtPPQ3fC6a1X0xHbG6e+GV6ng3KoZ1G080AUAoCEEoCURUogUB0UWiooCii0AoqLQBeROosQNvhamzKZB9VwsHG/mbA1zvxOcczZXGs1XfSVVVd+Po2NTurinoiIYp02uAKJVMUxNU8kLTE1TERyy9vNw0hbEqyNcsjUdSdFnNsbSi7d4HBxE8n3dHUbP8AA2uHw8zz/Z6h1HMKAoABQCgJQCgFAKIFBSgNrhL4xuBlc/dOnwtkd0uyMdVgffZGxe05uzuJN6x5lU4jopq40fVsajjRRX0x3wxDpNcIIAAlECgqEEoigRaKLRRQKVAClwAHs6Zid0ZOPj1aTzwwr1PejV/M8dRc8FZuXI/piZ7IZ244VdMPY4Q5PH5+ZN0SZeQ5vqcYu33UeWzrfg9JZp9kd++e+WV+rN2qfazzceIAcloqeVKJXTFVM0zySsVTTMTHLDxJE5Xo6R+7aiI1Kqjn6fZ0WrnDmrOORs3tXVdpxLy0dJqKAoAAAAKAAKAAQAFbS+N0dOl2FqCt9WDJjtL9G+FfaOXHk9pT0Xae2qmf8ZbP8Wn9tM90/di0dNrJQCgIRSgJRBKIqEFKKEWii0XAUUWghQADb4HJt1CKVebGjyct3o4qF70X2kac3bEz4nXRHLXimOuYbGk/mxPNGZYiJyJ1HTxjdDWyoCgFFFCFAKAAAAABQCgFAKAUAoK2uDicZHqGLz8fgSSsTpWbHc2ZtdjXp2nK2l5OvTX/ADaoifdXun6NnT8aLlHTHfDEOo1gCAKCoQBgQmFRUIFAUClFKgUUIUBaKNrQU2Y+qT39HBTGT18ieNvwtkOXtDjXtLa6auF8ETLZsbqLtXsx2sajqNUooUAoAEUAAoBRQAUAAUAoABCBQGnwZykg1DEld9BJ2Mk+yf4D/wALlOftSz4XRXqefGeuN8fJ76avg3qZ/e/c9PUMRceeaB13BNJCqrzrscrb7aNnTXov2bd2P6oie2GFyngV1U9D16PZgUBKAUFQglEUIoBSoFFCLRQCLRQCNqPxejyqnIuTqUUa+mOCFzvilacqvj7Uop5qKJnrqnHyy2o3aaZ6Zx2b2NR1mqUEKAtAKAUUAFAWgFAAAABQEoBQCgIqchMGW3wt8PKbkJzZmLi5f8zmbX/jY84+xM06WbE8tqqqjsnMd0w29ZvuRXH9URLEo7DVKIJQEoKUQSiKlEUKKEUooQootBFKFBGzqvgafpkVUrmZmW5PtJtjV9mJDk6Pj6/V3OaOBTHVGZ75bd7dYtU9OZY512oUAoqFAWgFAAFAKAUAoAAoBRQogAAJRBs53jdLwpenGnysJ6rz7XVNH8T07Dj6byW09Ta5q4puR30z3xDcucbTW6vNmY+sMU7DUKIFASgqUQQipRFUqAFKKVFoIUUWhgFLhG1wqTbkxwfVcLCxl9ZIWvd+J7jj7E49i5e9JXXV34+jc1u6umjzYiPr9WNR2WmtAKCFAKAtAKKFAKIFAKAUAoBQCgFAKAlAbGl+MwNRg51YmPmsTycW/ZIvsye44mu8ltHR3uarhW5644VPfS3bHGsXaOjFXZysajtNMoYEoBRFSiCKhFSiKUUWgKVFKi0VCgLRUexp+Px2RBF/Fnhi9t6N+Z4aq74LT3bnmxM9kTL0tU8K5TT0zD2uEU/HZ+ZInM7Jm2+qjlRPciGrsi14LQWKP9sT275+b01dXCv1z7fluZ1HSa60AoBQFoBQCgLQQoBQUoIUAoCUFKAUEKCpQGvwUVO7WROrZlRz4j76UljVE/FtOJ+IImNDVep/itTTXH/GqM92W5oJ8tFM8lUTHbDIcxUVUclORVRU8ipyKdmmqKoiqOSWpMTE4nmSiolASgpRBKMVc0RVAUBaMkWiotFRaAtFGzwRanfCF6p4MCTZLvQkUTnov3ohx9vVTGzrtNPLXimP+UxHybehjOopmeSMz3Mi1XlXlVeVfSq851qaYppimOSNzUmrhTM9JRkhQCgLRQoBQFoJkoGSgZKBkoBQMlAKAlAyUAoKUQeTGmWKSOVvPFIyROtrkX5HjqLMX7Ny1VyVxMdsYZ26+BXTV0Tl7/CfHSPPyUb9B8qzsXoVkqJIlejwq7Dn7CvTd2dYmr+KI4M++ni/R762jgaiuI5J39u9lUdZqpQUog5oCURUoxUoC0UVCotFRUQDqioUBsaCm2HUZehuA+FPWme1n5bji7Y49zR2Y/quRPVRE1S3NJupvV9FMx2smjttLJQMlAytBCihQMrQCgFBMlAKAUAoGSgFAKAUFKAlECgNfXU3wadkf58Pud3lV8D1Yq/crDh7I8nf1um82vhR7rkcKO/Le1fGt2bnTGOuncx6O40koiooHKoRUVCDkiqAoDpEMkVEA6RCotBFoqZa+MmzS8p3TPmYsCdUbHyL8TfccPUeU2xpqPR0V1/Filu2+Lo7lXnTEdm9k0dxolFFoGSghQFooUDJQCgC8gG5wj4Nyae3Hc+VkqTtcvgtVuxyIiqnLz8/P6DhbI27a2lXdooommaMcvPE5/Ru6vRVaeKZmrOWJR3WkUBKAUDJRAoBQEoBQVrtTjNKenO7EzWv6opmV8TEOFV5HbUdF6ifion/ABqb8cfRT00Vd0/dj0dxooqAcqhFRUIqKgVyqEFAUB0iFFRCo6RAxVEKi0Br5vgabgsT/FlzMh3YrY2r9zVOHpZ8JtjV1ejpt09uapb13i6O1HnTVPZuZNHdaC0AoqFAWgFAWgFAKAj2+CvUpB+g/wD0rlxsBfKrvexD85/BMY1Wp9sR85fQbY/lUe/6PgKP0d8+UAoCbQFAKAm0BtIFAa2gJvZnQVfG4UkjU6VkhVHt/JTg7a8nd0Wp8y5FM+6uODP0dDRcam9a6ac9cb2PR3WglBXKoRUVArlSKioRSgKiAVEKxdIhUdUVFoItFG7NqenSR48cmHqi9zw8Sixz4bGu5Vc51Ly8qqp8tb021rF+/ctU2/K1Z3zPNujudWq5o7lFumqqrixjkeLunSfqOrf1WGnyNjhbc8213/q88aDpq7F7p0r6hqnbmYv7RnbnRa70xoOmr99a91aX5v1HtzYP2j/3nTb70/8AB/3fvrdd2aX5tzV686P5NHB2351vslc6Hoq/fWd26Z0aXlL156fJo8Htv0tvs+xwtB5tX76zu/TfNMy9eoO/aPA7b9NR2fY4eg8yr99a98NO8zv7dSk/aPAba9PR8MfocPQ+ZV++tO+OB5n+/Up/2F8X216xR8MfoeE0Po6u37p3xwujRmdup5P7SeK7a9ao+GP8Twuh9FV2/d4M3UIliemLpkONkbfFZC52TPxTvLxb27XclpS+UToNq3OLd1VNVE8scHHfEZhfGNHTxqLdUVR1/V9fwxy2MgwuOxI8tuxURkk82MjV2N8JHR8q9KUvlPj/AMOWdVXqdRTpbsW6o5ZmM7s+2JdfaVVmm1RN2maomeb3Ple+eN5lxf8AsM9fmfYeI7Y9ej4Kf0cbw2j9DPxKmq4/mfC7czMd8x+X7Wnl1/8A8U/onjGk9BPxOu+8PmfA7ZspfmPyzanr8/DC+M6X1fv+x36j6NJ01OtZ1/UT8q2lz7Qn4YPGtN6vHb9k79t81aX7Ey/qH5TtD+4VdkL45p/V47fsd+/JpmlJ/oyL+ofk+u/uFZ45p/Vo7fsnftejTtJT/aOd+sfk2s/uFxfHbHq1Pb9kXW39GBo/9Bf6yfkmq/uFzt+549Z9Xp/fU5XXJejC0ZP+Nav6h+Raj1+72/c8fter0kfCDJYu6ODSo3cqbmacxq0vIqXuMLn4dquU8G5rLtVPRMsqdpU0TmixTEst/KqrSJaqtNSmpfQidCH0lFPBpiM5w5szmZnkcKhUSiK5VArlUIrlUIyWgiogHSIVHSIViqIVHSIB0iBFootBFoBQFooUBaAUAoBQByci9SiOVJ5H2XDv+7YHqr8KH55+Dv8AX6v3f9pfSbZ/kW/f9Hx1H6G+cKAUAoCUAoBQEoglASgqKhByqBUVCDlUCuVQjJyqEUoI6RAmXSIVMukaUdI0IqNKmXSNCZVGlHW0IbSmV2gyu0GTaEyu0GV2AybAZNgMo5nIvUpY5Umdz7Hhw3+z4PUvwIfnP4O/1+r93/Z9Ltr+Rb9/0fH7D9FfN5XYDKbAZNgTJsC5NoMptBlNoMorSLlFaQy5VoVNpFcq0GXKtC5cq0i5cq0i5No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7" y="2716164"/>
            <a:ext cx="5167423" cy="3638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4335744" y="3759561"/>
            <a:ext cx="669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Max</a:t>
            </a:r>
            <a:endParaRPr 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64538" y="5520853"/>
            <a:ext cx="632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Min</a:t>
            </a:r>
            <a:endParaRPr 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427860" y="3094037"/>
            <a:ext cx="58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Max</a:t>
            </a:r>
            <a:endParaRPr lang="en-US" sz="1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62944" y="4167677"/>
            <a:ext cx="147204" cy="553998"/>
          </a:xfrm>
          <a:prstGeom prst="rect">
            <a:avLst/>
          </a:prstGeom>
          <a:solidFill>
            <a:schemeClr val="accent3">
              <a:alpha val="33000"/>
            </a:schemeClr>
          </a:solidFill>
          <a:ln w="222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 sz="1000" b="1" dirty="0">
              <a:solidFill>
                <a:prstClr val="black"/>
              </a:solidFill>
            </a:endParaRPr>
          </a:p>
          <a:p>
            <a:pPr algn="ctr"/>
            <a:endParaRPr lang="en-US" sz="1000" b="1" dirty="0" smtClean="0">
              <a:solidFill>
                <a:prstClr val="black"/>
              </a:solidFill>
            </a:endParaRPr>
          </a:p>
          <a:p>
            <a:pPr algn="ctr"/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614107" y="4166766"/>
            <a:ext cx="147204" cy="553998"/>
          </a:xfrm>
          <a:prstGeom prst="rect">
            <a:avLst/>
          </a:prstGeom>
          <a:solidFill>
            <a:schemeClr val="accent3">
              <a:alpha val="33000"/>
            </a:schemeClr>
          </a:solidFill>
          <a:ln w="222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 sz="1000" b="1" dirty="0">
              <a:solidFill>
                <a:prstClr val="black"/>
              </a:solidFill>
            </a:endParaRPr>
          </a:p>
          <a:p>
            <a:pPr algn="ctr"/>
            <a:endParaRPr lang="en-US" sz="1000" b="1" dirty="0" smtClean="0">
              <a:solidFill>
                <a:prstClr val="black"/>
              </a:solidFill>
            </a:endParaRPr>
          </a:p>
          <a:p>
            <a:pPr algn="ctr"/>
            <a:endParaRPr lang="en-US" sz="1000" b="1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12037" y="2716164"/>
            <a:ext cx="3174763" cy="3638599"/>
          </a:xfrm>
          <a:prstGeom prst="rect">
            <a:avLst/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66818" y="2727684"/>
            <a:ext cx="1573619" cy="252807"/>
          </a:xfrm>
          <a:prstGeom prst="rect">
            <a:avLst/>
          </a:prstGeom>
          <a:solidFill>
            <a:schemeClr val="bg1"/>
          </a:solidFill>
          <a:ln w="31750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8006" y="3085890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07369" y="3427937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07373" y="4813718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07370" y="5149713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7371" y="5503646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96733" y="5837507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08202" y="3783144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96734" y="4122793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7368" y="4468389"/>
            <a:ext cx="715171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1412602" y="5847032"/>
            <a:ext cx="7119081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3 Days       2 Days         1.5 Days       24 </a:t>
            </a:r>
            <a:r>
              <a:rPr lang="en-US" sz="105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Hrs</a:t>
            </a:r>
            <a:r>
              <a:rPr lang="en-US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12 </a:t>
            </a:r>
            <a:r>
              <a:rPr lang="en-US" sz="105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Hrs</a:t>
            </a:r>
            <a:r>
              <a:rPr lang="en-US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Snow  +6 </a:t>
            </a:r>
            <a:r>
              <a:rPr lang="en-US" sz="105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Hrs</a:t>
            </a:r>
            <a:r>
              <a:rPr lang="en-US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+9 </a:t>
            </a:r>
            <a:r>
              <a:rPr lang="en-US" sz="105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Hrs</a:t>
            </a:r>
            <a:r>
              <a:rPr lang="en-US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Snow </a:t>
            </a:r>
            <a:endParaRPr lang="en-US" sz="10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1404509" y="3053261"/>
            <a:ext cx="669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Max</a:t>
            </a:r>
            <a:endParaRPr 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392069" y="5510802"/>
            <a:ext cx="632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Min</a:t>
            </a:r>
            <a:endParaRPr 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513964" y="4853664"/>
            <a:ext cx="556676" cy="276999"/>
          </a:xfrm>
          <a:prstGeom prst="rect">
            <a:avLst/>
          </a:prstGeom>
          <a:solidFill>
            <a:schemeClr val="bg1"/>
          </a:solidFill>
          <a:ln w="31750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4401977" y="5984988"/>
            <a:ext cx="3384241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Starts                               Ends</a:t>
            </a:r>
            <a:endParaRPr lang="en-US" sz="10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1269646" y="6038259"/>
            <a:ext cx="287079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 Storm Timeline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-340047" y="4319238"/>
            <a:ext cx="1969837" cy="30777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Snowfall (inches)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768081" y="3424181"/>
            <a:ext cx="2962906" cy="708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768081" y="5503646"/>
            <a:ext cx="2962906" cy="32051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40735" y="2706639"/>
            <a:ext cx="3036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47823" y="6361923"/>
            <a:ext cx="3036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686800" y="2716165"/>
            <a:ext cx="0" cy="3629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" name="Rectangle 27647"/>
          <p:cNvSpPr/>
          <p:nvPr/>
        </p:nvSpPr>
        <p:spPr bwMode="auto">
          <a:xfrm>
            <a:off x="1412603" y="3007355"/>
            <a:ext cx="576056" cy="3185643"/>
          </a:xfrm>
          <a:prstGeom prst="rect">
            <a:avLst/>
          </a:prstGeom>
          <a:solidFill>
            <a:schemeClr val="accent3">
              <a:alpha val="13000"/>
            </a:schemeClr>
          </a:solidFill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649" name="Rectangle 27648"/>
          <p:cNvSpPr/>
          <p:nvPr/>
        </p:nvSpPr>
        <p:spPr bwMode="auto">
          <a:xfrm>
            <a:off x="2894596" y="4459961"/>
            <a:ext cx="161925" cy="342900"/>
          </a:xfrm>
          <a:prstGeom prst="rect">
            <a:avLst/>
          </a:prstGeom>
          <a:solidFill>
            <a:srgbClr val="C00000">
              <a:alpha val="25000"/>
            </a:srgbClr>
          </a:solidFill>
          <a:ln w="317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7653" name="Straight Arrow Connector 27652"/>
          <p:cNvCxnSpPr/>
          <p:nvPr/>
        </p:nvCxnSpPr>
        <p:spPr>
          <a:xfrm flipH="1">
            <a:off x="3159119" y="4657765"/>
            <a:ext cx="38901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27654"/>
          <p:cNvSpPr txBox="1"/>
          <p:nvPr/>
        </p:nvSpPr>
        <p:spPr bwMode="auto">
          <a:xfrm>
            <a:off x="3466834" y="4478237"/>
            <a:ext cx="2522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NWS Forecast; Most Likely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528081" y="4992053"/>
            <a:ext cx="161925" cy="342900"/>
          </a:xfrm>
          <a:prstGeom prst="rect">
            <a:avLst/>
          </a:prstGeom>
          <a:solidFill>
            <a:srgbClr val="C00000">
              <a:alpha val="25000"/>
            </a:srgbClr>
          </a:solidFill>
          <a:ln w="317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59474" y="4633387"/>
            <a:ext cx="161925" cy="342900"/>
          </a:xfrm>
          <a:prstGeom prst="rect">
            <a:avLst/>
          </a:prstGeom>
          <a:solidFill>
            <a:srgbClr val="C00000">
              <a:alpha val="25000"/>
            </a:srgbClr>
          </a:solidFill>
          <a:ln w="317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99740" y="4813613"/>
            <a:ext cx="161925" cy="342900"/>
          </a:xfrm>
          <a:prstGeom prst="rect">
            <a:avLst/>
          </a:prstGeom>
          <a:solidFill>
            <a:srgbClr val="C00000">
              <a:alpha val="25000"/>
            </a:srgbClr>
          </a:solidFill>
          <a:ln w="317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005737" y="4890467"/>
            <a:ext cx="161925" cy="342900"/>
          </a:xfrm>
          <a:prstGeom prst="rect">
            <a:avLst/>
          </a:prstGeom>
          <a:solidFill>
            <a:srgbClr val="C00000">
              <a:alpha val="25000"/>
            </a:srgbClr>
          </a:solidFill>
          <a:ln w="317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427860" y="4964473"/>
            <a:ext cx="161491" cy="342900"/>
          </a:xfrm>
          <a:prstGeom prst="rect">
            <a:avLst/>
          </a:prstGeom>
          <a:solidFill>
            <a:srgbClr val="C00000">
              <a:alpha val="25000"/>
            </a:srgbClr>
          </a:solidFill>
          <a:ln w="317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656" name="Oval 27655"/>
          <p:cNvSpPr/>
          <p:nvPr/>
        </p:nvSpPr>
        <p:spPr bwMode="auto">
          <a:xfrm>
            <a:off x="5895975" y="5092563"/>
            <a:ext cx="150173" cy="117612"/>
          </a:xfrm>
          <a:prstGeom prst="ellipse">
            <a:avLst/>
          </a:prstGeom>
          <a:solidFill>
            <a:schemeClr val="accent3"/>
          </a:solidFill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6406589" y="4857325"/>
            <a:ext cx="919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Actual</a:t>
            </a:r>
            <a:b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Snowfall</a:t>
            </a:r>
            <a:endParaRPr lang="en-US" sz="1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6094097" y="5151369"/>
            <a:ext cx="389016" cy="0"/>
          </a:xfrm>
          <a:prstGeom prst="straightConnector1">
            <a:avLst/>
          </a:prstGeom>
          <a:ln w="19050">
            <a:solidFill>
              <a:srgbClr val="033A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33755" y="998931"/>
            <a:ext cx="8834019" cy="159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DEF5FA"/>
                </a:solidFill>
              </a:rPr>
              <a:t>As Storm Nears…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Range of Possibilities Shrinks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Confidence Increases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b="1" kern="0" dirty="0" smtClean="0">
              <a:solidFill>
                <a:srgbClr val="DEF5FA"/>
              </a:solidFill>
            </a:endParaRPr>
          </a:p>
          <a:p>
            <a:pPr marL="457200" lvl="1" indent="0">
              <a:buFontTx/>
              <a:buNone/>
            </a:pPr>
            <a:endParaRPr lang="en-US" sz="600" kern="0" dirty="0" smtClean="0">
              <a:solidFill>
                <a:srgbClr val="39639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600" kern="0" dirty="0" smtClean="0">
              <a:solidFill>
                <a:srgbClr val="39639D"/>
              </a:solidFill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 bwMode="auto">
          <a:xfrm>
            <a:off x="5067947" y="1017981"/>
            <a:ext cx="4084402" cy="159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DEF5FA"/>
                </a:solidFill>
              </a:rPr>
              <a:t>NWS Forecast </a:t>
            </a:r>
            <a:br>
              <a:rPr lang="en-US" b="1" kern="0" dirty="0" smtClean="0">
                <a:solidFill>
                  <a:srgbClr val="DEF5FA"/>
                </a:solidFill>
              </a:rPr>
            </a:br>
            <a:r>
              <a:rPr lang="en-US" b="1" kern="0" dirty="0" smtClean="0">
                <a:solidFill>
                  <a:srgbClr val="DEF5FA"/>
                </a:solidFill>
              </a:rPr>
              <a:t>Between Max/Min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0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0628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1.85185E-6 L 0.14097 -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97 -1.85185E-6 L 0.20781 -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81 -1.85185E-6 L 0.27135 -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35 -1.85185E-6 L 0.32864 -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64 -1.85185E-6 L 0.37031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31 -1.85185E-6 L 0.4151 -1.85185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1.85185E-6 L 0.47448 -1.85185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" grpId="0" animBg="1"/>
      <p:bldP spid="27648" grpId="1" animBg="1"/>
      <p:bldP spid="27648" grpId="2" animBg="1"/>
      <p:bldP spid="27648" grpId="3" animBg="1"/>
      <p:bldP spid="27648" grpId="4" animBg="1"/>
      <p:bldP spid="27648" grpId="5" animBg="1"/>
      <p:bldP spid="27648" grpId="6" animBg="1"/>
      <p:bldP spid="27648" grpId="7" animBg="1"/>
      <p:bldP spid="27649" grpId="0" animBg="1"/>
      <p:bldP spid="27655" grpId="0"/>
      <p:bldP spid="27655" grpId="1"/>
      <p:bldP spid="74" grpId="0" animBg="1"/>
      <p:bldP spid="75" grpId="0" animBg="1"/>
      <p:bldP spid="76" grpId="0" animBg="1"/>
      <p:bldP spid="77" grpId="0" animBg="1"/>
      <p:bldP spid="78" grpId="0" animBg="1"/>
      <p:bldP spid="27656" grpId="0" animBg="1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4" y="2644853"/>
            <a:ext cx="26075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4" y="2644853"/>
            <a:ext cx="2607562" cy="2282872"/>
          </a:xfrm>
          <a:prstGeom prst="rect">
            <a:avLst/>
          </a:prstGeom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23" y="2562224"/>
            <a:ext cx="2702232" cy="254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43700" y="1439383"/>
            <a:ext cx="8899524" cy="500874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74049" y="5111827"/>
            <a:ext cx="3630612" cy="500873"/>
          </a:xfrm>
          <a:prstGeom prst="rect">
            <a:avLst/>
          </a:prstGeom>
          <a:solidFill>
            <a:srgbClr val="FFFF00">
              <a:alpha val="25000"/>
            </a:srgbClr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74050" y="1433755"/>
            <a:ext cx="3630612" cy="500873"/>
          </a:xfrm>
          <a:prstGeom prst="rect">
            <a:avLst/>
          </a:prstGeom>
          <a:solidFill>
            <a:srgbClr val="FFFF00">
              <a:alpha val="25000"/>
            </a:srgbClr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Min/Max/Most Likely Graphics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9702" name="AutoShape 2" descr="data:image/jpeg;base64,/9j/4AAQSkZJRgABAQAAAQABAAD/2wCEAAkGBw0NDA0NDAwMDQwNDAwMDQwMDQ8MDAwMFBEWFhQRFBQYHCggGBolHBQUITEhJSkrLi4uFx8zODMsNygtLisBCgoKDg0NFA8PFCwcFBw3LSwsLCwsLSwsLSwsLSwsLCwsLCwsLCwsLCwsKywsLCwsLCwsLCwsLCwsLCwsLCwsLP/AABEIALcBEwMBEQACEQEDEQH/xAAbAAEBAQEAAwEAAAAAAAAAAAAAAQUCAwQGB//EAEMQAAEEAQIABwwIAwkBAAAAAAABAgMRBAUSBhMhMUFxgRQVIiNRVWFykqGywTJUc5GiscLSU4KUJDRDUoOEhZWjB//EABsBAQEAAwEBAQAAAAAAAAAAAAABAgQFAwYH/8QAPxEBAAEDAQIIDAQFBAMAAAAAAAECAxEEBSESIjFBUYGRoRMUI1JTVGFxkrHB4QYV0fAyM0JV0jRigsIkJaL/2gAMAwEAAhEDEQA/APyQ7TVUIpkBUUAUUAUAAFABAoAAAAAAAEAoEAABAAUIIAIIFCCEEIqEADoyRS4FKgUUAUAKECgMAMAUAgMAAAAAAAYAAAIoMGQYACEAKAQgEEJhUIIRSgOjJFKgUUopUABQCAAooAIAC4AYAAAGAGAGAGAJgAoBABAAAQmFCAFQghBKJhQYHRkilwgXApUC4ACjCBcDz4OI/Inhgj28ZNLHCzcqo1HPciIqr0JynnduU2qKrlXJTGexlRTNVUUxzvE5tKqWi0qpacy9RnTOYielJ3ThDJCgFAKAoABQAAUSiBQCgFABgebLxJIHIyVu1zo4pW+E1yLHIxHsciotcqOQ8rV2i7E1UTmImY643SyqommcS8B6MQCEwoAIITChMCEUIIUdFRTLCBRQgUUoUAoDY4KLtzEmrkxcfNy19Cx48itX29ho7S36ebfPXNNMdcx9MvfTfzM9GZY6JSInkSjfeC0AAoAAUAAAAAoAAoBQEomBsa14zE0zI6VxpcJ/r48q1/5yxfcc/SRwL2ote2Kvij9YlsXuNRbq6uxj0dBrpRAoCUAomBCYUJgQihAGBTJFLhAopQoC0UKApRsaKmzE1SZOdMWDFTrnyGX+GJ5z9Zxr2mt801TV8MTPzmHva3UXKvZjtY50HgBFoAUAAAAAAAKAAAAADZxE43ScxnTiZeLmN8qslRYJPekJzrnE11qrz6Zp+HjR9WxTPCsVR0TE/RinQeBQEIFASgFEEIITChMAMC0ZYRaKLRQKLQFCFFADZZ4GjvVOfI1RjF9LMfHV355CHPq420KY5qaJnrmrHyhsRusT7Z+THo6LXKAUAoC0AAAKAUAAUBAFAAFAbXBNOMyJsX67hZeK3ycds42JfbiZ95ztp8W3Re9HVTPVnE/NsabfVNPTEwxE5eXy8p0cNcIFASiBQVKAUQSiCEwAwLRkKUUClQAtFAC0Bs6v4GDpUPSsGVluT7bIc1q+zA052l42q1NfNmmnsjf82xd3W7dPvntYx0msAWhgABcAMAMAMATADAAAAAAB7Ol5a42Tj5CX4ieGbk6UY9HKnuPDU2vC2blvzomO7czt1cGumeh5+EeGmPn5cLfoMyJeLr+Eq7mL7KtPPQ3fC6a1X0xHbG6e+GV6ng3KoZ1G080AUAoCEEoCURUogUB0UWiooCii0AoqLQBeROosQNvhamzKZB9VwsHG/mbA1zvxOcczZXGs1XfSVVVd+Po2NTurinoiIYp02uAKJVMUxNU8kLTE1TERyy9vNw0hbEqyNcsjUdSdFnNsbSi7d4HBxE8n3dHUbP8AA2uHw8zz/Z6h1HMKAoABQCgJQCgFAKIFBSgNrhL4xuBlc/dOnwtkd0uyMdVgffZGxe05uzuJN6x5lU4jopq40fVsajjRRX0x3wxDpNcIIAAlECgqEEoigRaKLRRQKVAClwAHs6Zid0ZOPj1aTzwwr1PejV/M8dRc8FZuXI/piZ7IZ244VdMPY4Q5PH5+ZN0SZeQ5vqcYu33UeWzrfg9JZp9kd++e+WV+rN2qfazzceIAcloqeVKJXTFVM0zySsVTTMTHLDxJE5Xo6R+7aiI1Kqjn6fZ0WrnDmrOORs3tXVdpxLy0dJqKAoAAAAKAAKAAQAFbS+N0dOl2FqCt9WDJjtL9G+FfaOXHk9pT0Xae2qmf8ZbP8Wn9tM90/di0dNrJQCgIRSgJRBKIqEFKKEWii0XAUUWghQADb4HJt1CKVebGjyct3o4qF70X2kac3bEz4nXRHLXimOuYbGk/mxPNGZYiJyJ1HTxjdDWyoCgFFFCFAKAAAAABQCgFAKAUAoK2uDicZHqGLz8fgSSsTpWbHc2ZtdjXp2nK2l5OvTX/ADaoifdXun6NnT8aLlHTHfDEOo1gCAKCoQBgQmFRUIFAUClFKgUUIUBaKNrQU2Y+qT39HBTGT18ieNvwtkOXtDjXtLa6auF8ETLZsbqLtXsx2sajqNUooUAoAEUAAoBRQAUAAUAoABCBQGnwZykg1DEld9BJ2Mk+yf4D/wALlOftSz4XRXqefGeuN8fJ76avg3qZ/e/c9PUMRceeaB13BNJCqrzrscrb7aNnTXov2bd2P6oie2GFyngV1U9D16PZgUBKAUFQglEUIoBSoFFCLRQCLRQCNqPxejyqnIuTqUUa+mOCFzvilacqvj7Uop5qKJnrqnHyy2o3aaZ6Zx2b2NR1mqUEKAtAKAUUAFAWgFAAAABQEoBQCgIqchMGW3wt8PKbkJzZmLi5f8zmbX/jY84+xM06WbE8tqqqjsnMd0w29ZvuRXH9URLEo7DVKIJQEoKUQSiKlEUKKEUooQootBFKFBGzqvgafpkVUrmZmW5PtJtjV9mJDk6Pj6/V3OaOBTHVGZ75bd7dYtU9OZY512oUAoqFAWgFAAFAKAUAoAAoBRQogAAJRBs53jdLwpenGnysJ6rz7XVNH8T07Dj6byW09Ta5q4puR30z3xDcucbTW6vNmY+sMU7DUKIFASgqUQQipRFUqAFKKVFoIUUWhgFLhG1wqTbkxwfVcLCxl9ZIWvd+J7jj7E49i5e9JXXV34+jc1u6umjzYiPr9WNR2WmtAKCFAKAtAKKFAKIFAKAUAoBQCgFAKAlAbGl+MwNRg51YmPmsTycW/ZIvsye44mu8ltHR3uarhW5644VPfS3bHGsXaOjFXZysajtNMoYEoBRFSiCKhFSiKUUWgKVFKi0VCgLRUexp+Px2RBF/Fnhi9t6N+Z4aq74LT3bnmxM9kTL0tU8K5TT0zD2uEU/HZ+ZInM7Jm2+qjlRPciGrsi14LQWKP9sT275+b01dXCv1z7fluZ1HSa60AoBQFoBQCgLQQoBQUoIUAoCUFKAUEKCpQGvwUVO7WROrZlRz4j76UljVE/FtOJ+IImNDVep/itTTXH/GqM92W5oJ8tFM8lUTHbDIcxUVUclORVRU8ipyKdmmqKoiqOSWpMTE4nmSiolASgpRBKMVc0RVAUBaMkWiotFRaAtFGzwRanfCF6p4MCTZLvQkUTnov3ohx9vVTGzrtNPLXimP+UxHybehjOopmeSMz3Mi1XlXlVeVfSq851qaYppimOSNzUmrhTM9JRkhQCgLRQoBQFoJkoGSgZKBkoBQMlAKAlAyUAoKUQeTGmWKSOVvPFIyROtrkX5HjqLMX7Ny1VyVxMdsYZ26+BXTV0Tl7/CfHSPPyUb9B8qzsXoVkqJIlejwq7Dn7CvTd2dYmr+KI4M++ni/R762jgaiuI5J39u9lUdZqpQUog5oCURUoxUoC0UVCotFRUQDqioUBsaCm2HUZehuA+FPWme1n5bji7Y49zR2Y/quRPVRE1S3NJupvV9FMx2smjttLJQMlAytBCihQMrQCgFBMlAKAUAoGSgFAKAUFKAlECgNfXU3wadkf58Pud3lV8D1Yq/crDh7I8nf1um82vhR7rkcKO/Le1fGt2bnTGOuncx6O40koiooHKoRUVCDkiqAoDpEMkVEA6RCotBFoqZa+MmzS8p3TPmYsCdUbHyL8TfccPUeU2xpqPR0V1/Filu2+Lo7lXnTEdm9k0dxolFFoGSghQFooUDJQCgC8gG5wj4Nyae3Hc+VkqTtcvgtVuxyIiqnLz8/P6DhbI27a2lXdooommaMcvPE5/Ru6vRVaeKZmrOWJR3WkUBKAUDJRAoBQEoBQVrtTjNKenO7EzWv6opmV8TEOFV5HbUdF6ifion/ABqb8cfRT00Vd0/dj0dxooqAcqhFRUIqKgVyqEFAUB0iFFRCo6RAxVEKi0Br5vgabgsT/FlzMh3YrY2r9zVOHpZ8JtjV1ejpt09uapb13i6O1HnTVPZuZNHdaC0AoqFAWgFAWgFAKAj2+CvUpB+g/wD0rlxsBfKrvexD85/BMY1Wp9sR85fQbY/lUe/6PgKP0d8+UAoCbQFAKAm0BtIFAa2gJvZnQVfG4UkjU6VkhVHt/JTg7a8nd0Wp8y5FM+6uODP0dDRcam9a6ac9cb2PR3WglBXKoRUVArlSKioRSgKiAVEKxdIhUdUVFoItFG7NqenSR48cmHqi9zw8Sixz4bGu5Vc51Ly8qqp8tb021rF+/ctU2/K1Z3zPNujudWq5o7lFumqqrixjkeLunSfqOrf1WGnyNjhbc8213/q88aDpq7F7p0r6hqnbmYv7RnbnRa70xoOmr99a91aX5v1HtzYP2j/3nTb70/8AB/3fvrdd2aX5tzV686P5NHB2351vslc6Hoq/fWd26Z0aXlL156fJo8Htv0tvs+xwtB5tX76zu/TfNMy9eoO/aPA7b9NR2fY4eg8yr99a98NO8zv7dSk/aPAba9PR8MfocPQ+ZV++tO+OB5n+/Up/2F8X216xR8MfoeE0Po6u37p3xwujRmdup5P7SeK7a9ao+GP8Twuh9FV2/d4M3UIliemLpkONkbfFZC52TPxTvLxb27XclpS+UToNq3OLd1VNVE8scHHfEZhfGNHTxqLdUVR1/V9fwxy2MgwuOxI8tuxURkk82MjV2N8JHR8q9KUvlPj/AMOWdVXqdRTpbsW6o5ZmM7s+2JdfaVVmm1RN2maomeb3Ple+eN5lxf8AsM9fmfYeI7Y9ej4Kf0cbw2j9DPxKmq4/mfC7czMd8x+X7Wnl1/8A8U/onjGk9BPxOu+8PmfA7ZspfmPyzanr8/DC+M6X1fv+x36j6NJ01OtZ1/UT8q2lz7Qn4YPGtN6vHb9k79t81aX7Ey/qH5TtD+4VdkL45p/V47fsd+/JpmlJ/oyL+ofk+u/uFZ45p/Vo7fsnftejTtJT/aOd+sfk2s/uFxfHbHq1Pb9kXW39GBo/9Bf6yfkmq/uFzt+549Z9Xp/fU5XXJejC0ZP+Nav6h+Raj1+72/c8fter0kfCDJYu6ODSo3cqbmacxq0vIqXuMLn4dquU8G5rLtVPRMsqdpU0TmixTEst/KqrSJaqtNSmpfQidCH0lFPBpiM5w5szmZnkcKhUSiK5VArlUIrlUIyWgiogHSIVHSIViqIVHSIB0iBFootBFoBQFooUBaAUAoBQByci9SiOVJ5H2XDv+7YHqr8KH55+Dv8AX6v3f9pfSbZ/kW/f9Hx1H6G+cKAUAoCUAoBQEoglASgqKhByqBUVCDlUCuVQjJyqEUoI6RAmXSIVMukaUdI0IqNKmXSNCZVGlHW0IbSmV2gyu0GTaEyu0GV2AybAZNgMo5nIvUpY5Umdz7Hhw3+z4PUvwIfnP4O/1+r93/Z9Ltr+Rb9/0fH7D9FfN5XYDKbAZNgTJsC5NoMptBlNoMorSLlFaQy5VoVNpFcq0GXKtC5cq0i5cq0i5No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369112" y="5177552"/>
            <a:ext cx="2240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Official NWS Forecast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6173" y="5111826"/>
            <a:ext cx="8888596" cy="500874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56173" y="1453359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Minimum </a:t>
            </a:r>
            <a:endParaRPr lang="en-US" alt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2967831" y="142897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Most Likely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800056" y="1428978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Maximum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111035" y="5177597"/>
            <a:ext cx="2595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Expect at least this much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6498281" y="5177597"/>
            <a:ext cx="2363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Potential for this much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3574" y="1439383"/>
            <a:ext cx="8889181" cy="4173317"/>
          </a:xfrm>
          <a:prstGeom prst="rect">
            <a:avLst/>
          </a:pr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97" y="1944946"/>
            <a:ext cx="3617763" cy="31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43574" y="1434303"/>
            <a:ext cx="2530475" cy="417839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304660" y="1439383"/>
            <a:ext cx="2739970" cy="417331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89" y="2562224"/>
            <a:ext cx="2684888" cy="235662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6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Max/Min/Likely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053319"/>
            <a:ext cx="86868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Better Communication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u="sng" dirty="0" smtClean="0">
                <a:solidFill>
                  <a:srgbClr val="FF0000"/>
                </a:solidFill>
              </a:rPr>
              <a:t>Range of Possibilities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b="1" dirty="0" smtClean="0">
              <a:solidFill>
                <a:schemeClr val="bg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3 New Snow Products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Explain the Uncertainty in the Snowfall Forecast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When We Communicate Uncertainties…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Provide the “Goal Posts” of Possibilities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People Can Make Better Decisions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Leads to Less Impact on the Economy &amp; Society</a:t>
            </a:r>
          </a:p>
          <a:p>
            <a:pPr marL="914400" lvl="2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8" y="-80159"/>
            <a:ext cx="4239180" cy="282336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57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3" y="1143000"/>
            <a:ext cx="9107487" cy="5495306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11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11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Provided from </a:t>
            </a:r>
            <a:r>
              <a:rPr lang="en-US" b="1" u="sng" dirty="0">
                <a:solidFill>
                  <a:srgbClr val="FFFF00"/>
                </a:solidFill>
                <a:latin typeface="Calibri" pitchFamily="34" charset="0"/>
              </a:rPr>
              <a:t>e</a:t>
            </a:r>
            <a:r>
              <a:rPr lang="en-US" b="1" u="sng" dirty="0" smtClean="0">
                <a:solidFill>
                  <a:srgbClr val="FFFF00"/>
                </a:solidFill>
                <a:latin typeface="Calibri" pitchFamily="34" charset="0"/>
              </a:rPr>
              <a:t>nsemble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of </a:t>
            </a:r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rgbClr val="FFFF00"/>
                </a:solidFill>
              </a:rPr>
              <a:t>tmospheric </a:t>
            </a: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odels</a:t>
            </a:r>
          </a:p>
          <a:p>
            <a:pPr marL="681228" indent="-571500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681228" indent="-571500" fontAlgn="auto">
              <a:spcAft>
                <a:spcPts val="0"/>
              </a:spcAft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marL="681228" indent="-571500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681228" indent="-571500" fontAlgn="auto">
              <a:spcAft>
                <a:spcPts val="0"/>
              </a:spcAft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800" i="1" u="sng" dirty="0" smtClean="0"/>
              <a:t>Ensemble</a:t>
            </a:r>
            <a:r>
              <a:rPr lang="en-US" sz="2800" dirty="0" smtClean="0"/>
              <a:t>: Many different models of the atmosphere that show possible differences in forecast weather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sz="36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40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4000" b="1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What Science is Behind This?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654" name="AutoShape 2" descr="data:image/jpeg;base64,/9j/4AAQSkZJRgABAQAAAQABAAD/2wCEAAkGBw0NDA0NDAwMDQwNDAwMDQwMDQ8MDAwMFBEWFhQRFBQYHCggGBolHBQUITEhJSkrLi4uFx8zODMsNygtLisBCgoKDg0NFA8PFCwcFBw3LSwsLCwsLSwsLSwsLSwsLCwsLCwsLCwsLCwsKywsLCwsLCwsLCwsLCwsLCwsLCwsLP/AABEIALcBEwMBEQACEQEDEQH/xAAbAAEBAQEAAwEAAAAAAAAAAAAAAQUCAwQGB//EAEMQAAEEAQIABwwIAwkBAAAAAAABAgMRBAUSBhMhMUFxgRQVIiNRVWFykqGywTJUc5GiscLSU4KUJDRDUoOEhZWjB//EABsBAQEAAwEBAQAAAAAAAAAAAAABAgQFAwYH/8QAPxEBAAEDAQIIDAQFBAMAAAAAAAECAxEEBSESIjFBUYGRoRMUI1JTVGFxkrHB4QYV0fAyM0JV0jRigsIkJaL/2gAMAwEAAhEDEQA/APyQ7TVUIpkBUUAUUAUAAFABAoAAAAAAAEAoEAABAAUIIAIIFCCEEIqEADoyRS4FKgUUAUAKECgMAMAUAgMAAAAAAAYAAAIoMGQYACEAKAQgEEJhUIIRSgOjJFKgUUopUABQCAAooAIAC4AYAAAGAGAGAGAJgAoBABAAAQmFCAFQghBKJhQYHRkilwgXApUC4ACjCBcDz4OI/Inhgj28ZNLHCzcqo1HPciIqr0JynnduU2qKrlXJTGexlRTNVUUxzvE5tKqWi0qpacy9RnTOYielJ3ThDJCgFAKAoABQAAUSiBQCgFABgebLxJIHIyVu1zo4pW+E1yLHIxHsciotcqOQ8rV2i7E1UTmImY643SyqommcS8B6MQCEwoAIITChMCEUIIUdFRTLCBRQgUUoUAoDY4KLtzEmrkxcfNy19Cx48itX29ho7S36ebfPXNNMdcx9MvfTfzM9GZY6JSInkSjfeC0AAoAAUAAAAAoAAoBQEomBsa14zE0zI6VxpcJ/r48q1/5yxfcc/SRwL2ote2Kvij9YlsXuNRbq6uxj0dBrpRAoCUAomBCYUJgQihAGBTJFLhAopQoC0UKApRsaKmzE1SZOdMWDFTrnyGX+GJ5z9Zxr2mt801TV8MTPzmHva3UXKvZjtY50HgBFoAUAAAAAAAKAAAAADZxE43ScxnTiZeLmN8qslRYJPekJzrnE11qrz6Zp+HjR9WxTPCsVR0TE/RinQeBQEIFASgFEEIITChMAMC0ZYRaKLRQKLQFCFFADZZ4GjvVOfI1RjF9LMfHV355CHPq420KY5qaJnrmrHyhsRusT7Z+THo6LXKAUAoC0AAAKAUAAUBAFAAFAbXBNOMyJsX67hZeK3ycds42JfbiZ95ztp8W3Re9HVTPVnE/NsabfVNPTEwxE5eXy8p0cNcIFASiBQVKAUQSiCEwAwLRkKUUClQAtFAC0Bs6v4GDpUPSsGVluT7bIc1q+zA052l42q1NfNmmnsjf82xd3W7dPvntYx0msAWhgABcAMAMAMATADAAAAAAB7Ol5a42Tj5CX4ieGbk6UY9HKnuPDU2vC2blvzomO7czt1cGumeh5+EeGmPn5cLfoMyJeLr+Eq7mL7KtPPQ3fC6a1X0xHbG6e+GV6ng3KoZ1G080AUAoCEEoCURUogUB0UWiooCii0AoqLQBeROosQNvhamzKZB9VwsHG/mbA1zvxOcczZXGs1XfSVVVd+Po2NTurinoiIYp02uAKJVMUxNU8kLTE1TERyy9vNw0hbEqyNcsjUdSdFnNsbSi7d4HBxE8n3dHUbP8AA2uHw8zz/Z6h1HMKAoABQCgJQCgFAKIFBSgNrhL4xuBlc/dOnwtkd0uyMdVgffZGxe05uzuJN6x5lU4jopq40fVsajjRRX0x3wxDpNcIIAAlECgqEEoigRaKLRRQKVAClwAHs6Zid0ZOPj1aTzwwr1PejV/M8dRc8FZuXI/piZ7IZ244VdMPY4Q5PH5+ZN0SZeQ5vqcYu33UeWzrfg9JZp9kd++e+WV+rN2qfazzceIAcloqeVKJXTFVM0zySsVTTMTHLDxJE5Xo6R+7aiI1Kqjn6fZ0WrnDmrOORs3tXVdpxLy0dJqKAoAAAAKAAKAAQAFbS+N0dOl2FqCt9WDJjtL9G+FfaOXHk9pT0Xae2qmf8ZbP8Wn9tM90/di0dNrJQCgIRSgJRBKIqEFKKEWii0XAUUWghQADb4HJt1CKVebGjyct3o4qF70X2kac3bEz4nXRHLXimOuYbGk/mxPNGZYiJyJ1HTxjdDWyoCgFFFCFAKAAAAABQCgFAKAUAoK2uDicZHqGLz8fgSSsTpWbHc2ZtdjXp2nK2l5OvTX/ADaoifdXun6NnT8aLlHTHfDEOo1gCAKCoQBgQmFRUIFAUClFKgUUIUBaKNrQU2Y+qT39HBTGT18ieNvwtkOXtDjXtLa6auF8ETLZsbqLtXsx2sajqNUooUAoAEUAAoBRQAUAAUAoABCBQGnwZykg1DEld9BJ2Mk+yf4D/wALlOftSz4XRXqefGeuN8fJ76avg3qZ/e/c9PUMRceeaB13BNJCqrzrscrb7aNnTXov2bd2P6oie2GFyngV1U9D16PZgUBKAUFQglEUIoBSoFFCLRQCLRQCNqPxejyqnIuTqUUa+mOCFzvilacqvj7Uop5qKJnrqnHyy2o3aaZ6Zx2b2NR1mqUEKAtAKAUUAFAWgFAAAABQEoBQCgIqchMGW3wt8PKbkJzZmLi5f8zmbX/jY84+xM06WbE8tqqqjsnMd0w29ZvuRXH9URLEo7DVKIJQEoKUQSiKlEUKKEUooQootBFKFBGzqvgafpkVUrmZmW5PtJtjV9mJDk6Pj6/V3OaOBTHVGZ75bd7dYtU9OZY512oUAoqFAWgFAAFAKAUAoAAoBRQogAAJRBs53jdLwpenGnysJ6rz7XVNH8T07Dj6byW09Ta5q4puR30z3xDcucbTW6vNmY+sMU7DUKIFASgqUQQipRFUqAFKKVFoIUUWhgFLhG1wqTbkxwfVcLCxl9ZIWvd+J7jj7E49i5e9JXXV34+jc1u6umjzYiPr9WNR2WmtAKCFAKAtAKKFAKIFAKAUAoBQCgFAKAlAbGl+MwNRg51YmPmsTycW/ZIvsye44mu8ltHR3uarhW5644VPfS3bHGsXaOjFXZysajtNMoYEoBRFSiCKhFSiKUUWgKVFKi0VCgLRUexp+Px2RBF/Fnhi9t6N+Z4aq74LT3bnmxM9kTL0tU8K5TT0zD2uEU/HZ+ZInM7Jm2+qjlRPciGrsi14LQWKP9sT275+b01dXCv1z7fluZ1HSa60AoBQFoBQCgLQQoBQUoIUAoCUFKAUEKCpQGvwUVO7WROrZlRz4j76UljVE/FtOJ+IImNDVep/itTTXH/GqM92W5oJ8tFM8lUTHbDIcxUVUclORVRU8ipyKdmmqKoiqOSWpMTE4nmSiolASgpRBKMVc0RVAUBaMkWiotFRaAtFGzwRanfCF6p4MCTZLvQkUTnov3ohx9vVTGzrtNPLXimP+UxHybehjOopmeSMz3Mi1XlXlVeVfSq851qaYppimOSNzUmrhTM9JRkhQCgLRQoBQFoJkoGSgZKBkoBQMlAKAlAyUAoKUQeTGmWKSOVvPFIyROtrkX5HjqLMX7Ny1VyVxMdsYZ26+BXTV0Tl7/CfHSPPyUb9B8qzsXoVkqJIlejwq7Dn7CvTd2dYmr+KI4M++ni/R762jgaiuI5J39u9lUdZqpQUog5oCURUoxUoC0UVCotFRUQDqioUBsaCm2HUZehuA+FPWme1n5bji7Y49zR2Y/quRPVRE1S3NJupvV9FMx2smjttLJQMlAytBCihQMrQCgFBMlAKAUAoGSgFAKAUFKAlECgNfXU3wadkf58Pud3lV8D1Yq/crDh7I8nf1um82vhR7rkcKO/Le1fGt2bnTGOuncx6O40koiooHKoRUVCDkiqAoDpEMkVEA6RCotBFoqZa+MmzS8p3TPmYsCdUbHyL8TfccPUeU2xpqPR0V1/Filu2+Lo7lXnTEdm9k0dxolFFoGSghQFooUDJQCgC8gG5wj4Nyae3Hc+VkqTtcvgtVuxyIiqnLz8/P6DhbI27a2lXdooommaMcvPE5/Ru6vRVaeKZmrOWJR3WkUBKAUDJRAoBQEoBQVrtTjNKenO7EzWv6opmV8TEOFV5HbUdF6ifion/ABqb8cfRT00Vd0/dj0dxooqAcqhFRUIqKgVyqEFAUB0iFFRCo6RAxVEKi0Br5vgabgsT/FlzMh3YrY2r9zVOHpZ8JtjV1ejpt09uapb13i6O1HnTVPZuZNHdaC0AoqFAWgFAWgFAKAj2+CvUpB+g/wD0rlxsBfKrvexD85/BMY1Wp9sR85fQbY/lUe/6PgKP0d8+UAoCbQFAKAm0BtIFAa2gJvZnQVfG4UkjU6VkhVHt/JTg7a8nd0Wp8y5FM+6uODP0dDRcam9a6ac9cb2PR3WglBXKoRUVArlSKioRSgKiAVEKxdIhUdUVFoItFG7NqenSR48cmHqi9zw8Sixz4bGu5Vc51Ly8qqp8tb021rF+/ctU2/K1Z3zPNujudWq5o7lFumqqrixjkeLunSfqOrf1WGnyNjhbc8213/q88aDpq7F7p0r6hqnbmYv7RnbnRa70xoOmr99a91aX5v1HtzYP2j/3nTb70/8AB/3fvrdd2aX5tzV686P5NHB2351vslc6Hoq/fWd26Z0aXlL156fJo8Htv0tvs+xwtB5tX76zu/TfNMy9eoO/aPA7b9NR2fY4eg8yr99a98NO8zv7dSk/aPAba9PR8MfocPQ+ZV++tO+OB5n+/Up/2F8X216xR8MfoeE0Po6u37p3xwujRmdup5P7SeK7a9ao+GP8Twuh9FV2/d4M3UIliemLpkONkbfFZC52TPxTvLxb27XclpS+UToNq3OLd1VNVE8scHHfEZhfGNHTxqLdUVR1/V9fwxy2MgwuOxI8tuxURkk82MjV2N8JHR8q9KUvlPj/AMOWdVXqdRTpbsW6o5ZmM7s+2JdfaVVmm1RN2maomeb3Ple+eN5lxf8AsM9fmfYeI7Y9ej4Kf0cbw2j9DPxKmq4/mfC7czMd8x+X7Wnl1/8A8U/onjGk9BPxOu+8PmfA7ZspfmPyzanr8/DC+M6X1fv+x36j6NJ01OtZ1/UT8q2lz7Qn4YPGtN6vHb9k79t81aX7Ey/qH5TtD+4VdkL45p/V47fsd+/JpmlJ/oyL+ofk+u/uFZ45p/Vo7fsnftejTtJT/aOd+sfk2s/uFxfHbHq1Pb9kXW39GBo/9Bf6yfkmq/uFzt+549Z9Xp/fU5XXJejC0ZP+Nav6h+Raj1+72/c8fter0kfCDJYu6ODSo3cqbmacxq0vIqXuMLn4dquU8G5rLtVPRMsqdpU0TmixTEst/KqrSJaqtNSmpfQidCH0lFPBpiM5w5szmZnkcKhUSiK5VArlUIrlUIyWgiogHSIVHSIViqIVHSIB0iBFootBFoBQFooUBaAUAoBQByci9SiOVJ5H2XDv+7YHqr8KH55+Dv8AX6v3f9pfSbZ/kW/f9Hx1H6G+cKAUAoCUAoBQEoglASgqKhByqBUVCDlUCuVQjJyqEUoI6RAmXSIVMukaUdI0IqNKmXSNCZVGlHW0IbSmV2gyu0GTaEyu0GV2AybAZNgMo5nIvUpY5Umdz7Hhw3+z4PUvwIfnP4O/1+r93/Z9Ltr+Rb9/0fH7D9FfN5XYDKbAZNgTJsC5NoMptBlNoMorSLlFaQy5VoVNpFcq0GXKtC5cq0i5cq0i5No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38430" r="40035" b="23875"/>
          <a:stretch/>
        </p:blipFill>
        <p:spPr bwMode="auto">
          <a:xfrm>
            <a:off x="1274617" y="2137559"/>
            <a:ext cx="5324506" cy="29240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7115536" y="2253285"/>
            <a:ext cx="1571264" cy="2677656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32 Pieces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21 SREF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 GEFS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 GFS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 NAM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Euro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 Canadian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15536" y="2667000"/>
            <a:ext cx="1571264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15536" y="2671947"/>
            <a:ext cx="1571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7115536" y="2253285"/>
            <a:ext cx="1571264" cy="418662"/>
          </a:xfrm>
          <a:prstGeom prst="rect">
            <a:avLst/>
          </a:prstGeom>
          <a:solidFill>
            <a:schemeClr val="accent5">
              <a:alpha val="20000"/>
            </a:schemeClr>
          </a:solidFill>
          <a:ln w="31750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81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WFO 1979 Operations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334000"/>
          </a:xfrm>
          <a:prstGeom prst="rect">
            <a:avLst/>
          </a:prstGeom>
          <a:blipFill dpi="0" rotWithShape="1">
            <a:blip r:embed="rId3" cstate="print">
              <a:alphaModFix amt="47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1979 NWS technology…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Observations…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GOES satellite imagery (paper copy)</a:t>
            </a:r>
          </a:p>
          <a:p>
            <a:pPr marL="1714500" lvl="3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TIROS-N </a:t>
            </a:r>
            <a:r>
              <a:rPr lang="en-US" sz="3200" dirty="0"/>
              <a:t>imaging </a:t>
            </a:r>
            <a:r>
              <a:rPr lang="en-US" sz="3200" dirty="0" smtClean="0"/>
              <a:t>system</a:t>
            </a:r>
          </a:p>
          <a:p>
            <a:pPr marL="2171700" lvl="4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Advanced Very </a:t>
            </a:r>
            <a:r>
              <a:rPr lang="en-US" sz="3200" dirty="0"/>
              <a:t>High Resolution </a:t>
            </a:r>
            <a:r>
              <a:rPr lang="en-US" sz="3200" dirty="0" smtClean="0"/>
              <a:t>Radiometer (</a:t>
            </a:r>
            <a:r>
              <a:rPr lang="en-US" sz="3200" dirty="0"/>
              <a:t>AVHRR)</a:t>
            </a:r>
            <a:endParaRPr lang="en-US" sz="3200" dirty="0" smtClean="0"/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Surface stations limited</a:t>
            </a:r>
            <a:endParaRPr lang="en-US" sz="3200" dirty="0"/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Radar network 1950/60s (WSR57/74C)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125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09828" lvl="2" indent="0" fontAlgn="auto">
              <a:spcAft>
                <a:spcPts val="0"/>
              </a:spcAft>
              <a:buNone/>
              <a:defRPr/>
            </a:pPr>
            <a:endParaRPr lang="en-US" sz="400" b="1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 marL="1165860" lvl="2" indent="-256032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400" b="1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4000" b="1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5575" y="1219200"/>
            <a:ext cx="4069379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Forecasters at WFO Sterling: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sz="600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Evaluate computer </a:t>
            </a:r>
            <a:r>
              <a:rPr lang="en-US" b="1" dirty="0"/>
              <a:t>g</a:t>
            </a:r>
            <a:r>
              <a:rPr lang="en-US" b="1" dirty="0" smtClean="0"/>
              <a:t>uidance </a:t>
            </a:r>
            <a:r>
              <a:rPr lang="en-US" b="1" dirty="0"/>
              <a:t>b</a:t>
            </a:r>
            <a:r>
              <a:rPr lang="en-US" b="1" dirty="0" smtClean="0"/>
              <a:t>efore </a:t>
            </a:r>
            <a:r>
              <a:rPr lang="en-US" b="1" dirty="0"/>
              <a:t>b</a:t>
            </a:r>
            <a:r>
              <a:rPr lang="en-US" b="1" dirty="0" smtClean="0"/>
              <a:t>eing released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accent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</a:t>
            </a:r>
            <a:r>
              <a:rPr lang="en-US" sz="2800" b="1" dirty="0" smtClean="0">
                <a:solidFill>
                  <a:srgbClr val="FFFF00"/>
                </a:solidFill>
              </a:rPr>
              <a:t>inal product combines: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Forecaster Knowledge/Experience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Computer Model Ensembles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654" name="AutoShape 2" descr="data:image/jpeg;base64,/9j/4AAQSkZJRgABAQAAAQABAAD/2wCEAAkGBw0NDA0NDAwMDQwNDAwMDQwMDQ8MDAwMFBEWFhQRFBQYHCggGBolHBQUITEhJSkrLi4uFx8zODMsNygtLisBCgoKDg0NFA8PFCwcFBw3LSwsLCwsLSwsLSwsLSwsLCwsLCwsLCwsLCwsKywsLCwsLCwsLCwsLCwsLCwsLCwsLP/AABEIALcBEwMBEQACEQEDEQH/xAAbAAEBAQEAAwEAAAAAAAAAAAAAAQUCAwQGB//EAEMQAAEEAQIABwwIAwkBAAAAAAABAgMRBAUSBhMhMUFxgRQVIiNRVWFykqGywTJUc5GiscLSU4KUJDRDUoOEhZWjB//EABsBAQEAAwEBAQAAAAAAAAAAAAABAgQFAwYH/8QAPxEBAAEDAQIIDAQFBAMAAAAAAAECAxEEBSESIjFBUYGRoRMUI1JTVGFxkrHB4QYV0fAyM0JV0jRigsIkJaL/2gAMAwEAAhEDEQA/APyQ7TVUIpkBUUAUUAUAAFABAoAAAAAAAEAoEAABAAUIIAIIFCCEEIqEADoyRS4FKgUUAUAKECgMAMAUAgMAAAAAAAYAAAIoMGQYACEAKAQgEEJhUIIRSgOjJFKgUUopUABQCAAooAIAC4AYAAAGAGAGAGAJgAoBABAAAQmFCAFQghBKJhQYHRkilwgXApUC4ACjCBcDz4OI/Inhgj28ZNLHCzcqo1HPciIqr0JynnduU2qKrlXJTGexlRTNVUUxzvE5tKqWi0qpacy9RnTOYielJ3ThDJCgFAKAoABQAAUSiBQCgFABgebLxJIHIyVu1zo4pW+E1yLHIxHsciotcqOQ8rV2i7E1UTmImY643SyqommcS8B6MQCEwoAIITChMCEUIIUdFRTLCBRQgUUoUAoDY4KLtzEmrkxcfNy19Cx48itX29ho7S36ebfPXNNMdcx9MvfTfzM9GZY6JSInkSjfeC0AAoAAUAAAAAoAAoBQEomBsa14zE0zI6VxpcJ/r48q1/5yxfcc/SRwL2ote2Kvij9YlsXuNRbq6uxj0dBrpRAoCUAomBCYUJgQihAGBTJFLhAopQoC0UKApRsaKmzE1SZOdMWDFTrnyGX+GJ5z9Zxr2mt801TV8MTPzmHva3UXKvZjtY50HgBFoAUAAAAAAAKAAAAADZxE43ScxnTiZeLmN8qslRYJPekJzrnE11qrz6Zp+HjR9WxTPCsVR0TE/RinQeBQEIFASgFEEIITChMAMC0ZYRaKLRQKLQFCFFADZZ4GjvVOfI1RjF9LMfHV355CHPq420KY5qaJnrmrHyhsRusT7Z+THo6LXKAUAoC0AAAKAUAAUBAFAAFAbXBNOMyJsX67hZeK3ycds42JfbiZ95ztp8W3Re9HVTPVnE/NsabfVNPTEwxE5eXy8p0cNcIFASiBQVKAUQSiCEwAwLRkKUUClQAtFAC0Bs6v4GDpUPSsGVluT7bIc1q+zA052l42q1NfNmmnsjf82xd3W7dPvntYx0msAWhgABcAMAMAMATADAAAAAAB7Ol5a42Tj5CX4ieGbk6UY9HKnuPDU2vC2blvzomO7czt1cGumeh5+EeGmPn5cLfoMyJeLr+Eq7mL7KtPPQ3fC6a1X0xHbG6e+GV6ng3KoZ1G080AUAoCEEoCURUogUB0UWiooCii0AoqLQBeROosQNvhamzKZB9VwsHG/mbA1zvxOcczZXGs1XfSVVVd+Po2NTurinoiIYp02uAKJVMUxNU8kLTE1TERyy9vNw0hbEqyNcsjUdSdFnNsbSi7d4HBxE8n3dHUbP8AA2uHw8zz/Z6h1HMKAoABQCgJQCgFAKIFBSgNrhL4xuBlc/dOnwtkd0uyMdVgffZGxe05uzuJN6x5lU4jopq40fVsajjRRX0x3wxDpNcIIAAlECgqEEoigRaKLRRQKVAClwAHs6Zid0ZOPj1aTzwwr1PejV/M8dRc8FZuXI/piZ7IZ244VdMPY4Q5PH5+ZN0SZeQ5vqcYu33UeWzrfg9JZp9kd++e+WV+rN2qfazzceIAcloqeVKJXTFVM0zySsVTTMTHLDxJE5Xo6R+7aiI1Kqjn6fZ0WrnDmrOORs3tXVdpxLy0dJqKAoAAAAKAAKAAQAFbS+N0dOl2FqCt9WDJjtL9G+FfaOXHk9pT0Xae2qmf8ZbP8Wn9tM90/di0dNrJQCgIRSgJRBKIqEFKKEWii0XAUUWghQADb4HJt1CKVebGjyct3o4qF70X2kac3bEz4nXRHLXimOuYbGk/mxPNGZYiJyJ1HTxjdDWyoCgFFFCFAKAAAAABQCgFAKAUAoK2uDicZHqGLz8fgSSsTpWbHc2ZtdjXp2nK2l5OvTX/ADaoifdXun6NnT8aLlHTHfDEOo1gCAKCoQBgQmFRUIFAUClFKgUUIUBaKNrQU2Y+qT39HBTGT18ieNvwtkOXtDjXtLa6auF8ETLZsbqLtXsx2sajqNUooUAoAEUAAoBRQAUAAUAoABCBQGnwZykg1DEld9BJ2Mk+yf4D/wALlOftSz4XRXqefGeuN8fJ76avg3qZ/e/c9PUMRceeaB13BNJCqrzrscrb7aNnTXov2bd2P6oie2GFyngV1U9D16PZgUBKAUFQglEUIoBSoFFCLRQCLRQCNqPxejyqnIuTqUUa+mOCFzvilacqvj7Uop5qKJnrqnHyy2o3aaZ6Zx2b2NR1mqUEKAtAKAUUAFAWgFAAAABQEoBQCgIqchMGW3wt8PKbkJzZmLi5f8zmbX/jY84+xM06WbE8tqqqjsnMd0w29ZvuRXH9URLEo7DVKIJQEoKUQSiKlEUKKEUooQootBFKFBGzqvgafpkVUrmZmW5PtJtjV9mJDk6Pj6/V3OaOBTHVGZ75bd7dYtU9OZY512oUAoqFAWgFAAFAKAUAoAAoBRQogAAJRBs53jdLwpenGnysJ6rz7XVNH8T07Dj6byW09Ta5q4puR30z3xDcucbTW6vNmY+sMU7DUKIFASgqUQQipRFUqAFKKVFoIUUWhgFLhG1wqTbkxwfVcLCxl9ZIWvd+J7jj7E49i5e9JXXV34+jc1u6umjzYiPr9WNR2WmtAKCFAKAtAKKFAKIFAKAUAoBQCgFAKAlAbGl+MwNRg51YmPmsTycW/ZIvsye44mu8ltHR3uarhW5644VPfS3bHGsXaOjFXZysajtNMoYEoBRFSiCKhFSiKUUWgKVFKi0VCgLRUexp+Px2RBF/Fnhi9t6N+Z4aq74LT3bnmxM9kTL0tU8K5TT0zD2uEU/HZ+ZInM7Jm2+qjlRPciGrsi14LQWKP9sT275+b01dXCv1z7fluZ1HSa60AoBQFoBQCgLQQoBQUoIUAoCUFKAUEKCpQGvwUVO7WROrZlRz4j76UljVE/FtOJ+IImNDVep/itTTXH/GqM92W5oJ8tFM8lUTHbDIcxUVUclORVRU8ipyKdmmqKoiqOSWpMTE4nmSiolASgpRBKMVc0RVAUBaMkWiotFRaAtFGzwRanfCF6p4MCTZLvQkUTnov3ohx9vVTGzrtNPLXimP+UxHybehjOopmeSMz3Mi1XlXlVeVfSq851qaYppimOSNzUmrhTM9JRkhQCgLRQoBQFoJkoGSgZKBkoBQMlAKAlAyUAoKUQeTGmWKSOVvPFIyROtrkX5HjqLMX7Ny1VyVxMdsYZ26+BXTV0Tl7/CfHSPPyUb9B8qzsXoVkqJIlejwq7Dn7CvTd2dYmr+KI4M++ni/R762jgaiuI5J39u9lUdZqpQUog5oCURUoxUoC0UVCotFRUQDqioUBsaCm2HUZehuA+FPWme1n5bji7Y49zR2Y/quRPVRE1S3NJupvV9FMx2smjttLJQMlAytBCihQMrQCgFBMlAKAUAoGSgFAKAUFKAlECgNfXU3wadkf58Pud3lV8D1Yq/crDh7I8nf1um82vhR7rkcKO/Le1fGt2bnTGOuncx6O40koiooHKoRUVCDkiqAoDpEMkVEA6RCotBFoqZa+MmzS8p3TPmYsCdUbHyL8TfccPUeU2xpqPR0V1/Filu2+Lo7lXnTEdm9k0dxolFFoGSghQFooUDJQCgC8gG5wj4Nyae3Hc+VkqTtcvgtVuxyIiqnLz8/P6DhbI27a2lXdooommaMcvPE5/Ru6vRVaeKZmrOWJR3WkUBKAUDJRAoBQEoBQVrtTjNKenO7EzWv6opmV8TEOFV5HbUdF6ifion/ABqb8cfRT00Vd0/dj0dxooqAcqhFRUIqKgVyqEFAUB0iFFRCo6RAxVEKi0Br5vgabgsT/FlzMh3YrY2r9zVOHpZ8JtjV1ejpt09uapb13i6O1HnTVPZuZNHdaC0AoqFAWgFAWgFAKAj2+CvUpB+g/wD0rlxsBfKrvexD85/BMY1Wp9sR85fQbY/lUe/6PgKP0d8+UAoCbQFAKAm0BtIFAa2gJvZnQVfG4UkjU6VkhVHt/JTg7a8nd0Wp8y5FM+6uODP0dDRcam9a6ac9cb2PR3WglBXKoRUVArlSKioRSgKiAVEKxdIhUdUVFoItFG7NqenSR48cmHqi9zw8Sixz4bGu5Vc51Ly8qqp8tb021rF+/ctU2/K1Z3zPNujudWq5o7lFumqqrixjkeLunSfqOrf1WGnyNjhbc8213/q88aDpq7F7p0r6hqnbmYv7RnbnRa70xoOmr99a91aX5v1HtzYP2j/3nTb70/8AB/3fvrdd2aX5tzV686P5NHB2351vslc6Hoq/fWd26Z0aXlL156fJo8Htv0tvs+xwtB5tX76zu/TfNMy9eoO/aPA7b9NR2fY4eg8yr99a98NO8zv7dSk/aPAba9PR8MfocPQ+ZV++tO+OB5n+/Up/2F8X216xR8MfoeE0Po6u37p3xwujRmdup5P7SeK7a9ao+GP8Twuh9FV2/d4M3UIliemLpkONkbfFZC52TPxTvLxb27XclpS+UToNq3OLd1VNVE8scHHfEZhfGNHTxqLdUVR1/V9fwxy2MgwuOxI8tuxURkk82MjV2N8JHR8q9KUvlPj/AMOWdVXqdRTpbsW6o5ZmM7s+2JdfaVVmm1RN2maomeb3Ple+eN5lxf8AsM9fmfYeI7Y9ej4Kf0cbw2j9DPxKmq4/mfC7czMd8x+X7Wnl1/8A8U/onjGk9BPxOu+8PmfA7ZspfmPyzanr8/DC+M6X1fv+x36j6NJ01OtZ1/UT8q2lz7Qn4YPGtN6vHb9k79t81aX7Ey/qH5TtD+4VdkL45p/V47fsd+/JpmlJ/oyL+ofk+u/uFZ45p/Vo7fsnftejTtJT/aOd+sfk2s/uFxfHbHq1Pb9kXW39GBo/9Bf6yfkmq/uFzt+549Z9Xp/fU5XXJejC0ZP+Nav6h+Raj1+72/c8fter0kfCDJYu6ODSo3cqbmacxq0vIqXuMLn4dquU8G5rLtVPRMsqdpU0TmixTEst/KqrSJaqtNSmpfQidCH0lFPBpiM5w5szmZnkcKhUSiK5VArlUIrlUIyWgiogHSIVHSIViqIVHSIB0iBFootBFoBQFooUBaAUAoBQByci9SiOVJ5H2XDv+7YHqr8KH55+Dv8AX6v3f9pfSbZ/kW/f9Hx1H6G+cKAUAoCUAoBQEoglASgqKhByqBUVCDlUCuVQjJyqEUoI6RAmXSIVMukaUdI0IqNKmXSNCZVGlHW0IbSmV2gyu0GTaEyu0GV2AybAZNgMo5nIvUpY5Umdz7Hhw3+z4PUvwIfnP4O/1+r93/Z9Ltr+Rb9/0fH7D9FfN5XYDKbAZNgTJsC5NoMptBlNoMorSLlFaQy5VoVNpFcq0GXKtC5cq0i5cq0i5No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8" y="1924334"/>
            <a:ext cx="4946341" cy="37097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What Science is Behind This?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CC641-1ECD-4019-9558-46DA39E68D0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15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1347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197"/>
            <a:ext cx="5094514" cy="58338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77863" y="1447800"/>
            <a:ext cx="8313737" cy="4103688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/>
            <a:endParaRPr lang="en-US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endParaRPr lang="en-US" alt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Exceedence</a:t>
            </a:r>
            <a:r>
              <a:rPr lang="en-US" dirty="0" smtClean="0"/>
              <a:t> Graphics</a:t>
            </a:r>
            <a:endParaRPr lang="en-US" sz="4400" dirty="0"/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6079795" y="2416410"/>
            <a:ext cx="301412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Mouse over desired amount and image appears on large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screen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&gt; 0.1”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&gt; 1”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&gt; 2”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&gt; 4”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&gt; 8”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&gt; 12”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&gt; 18”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384468" y="1805049"/>
            <a:ext cx="2695328" cy="91440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0" y="2375558"/>
            <a:ext cx="4750414" cy="448244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991480" y="2719449"/>
            <a:ext cx="3088315" cy="88570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0" y="1024197"/>
            <a:ext cx="5094514" cy="490278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684323" y="1135554"/>
            <a:ext cx="2595154" cy="1200329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Allows user to evaluate threat for </a:t>
            </a:r>
            <a:r>
              <a:rPr lang="en-US" sz="2400" b="1" i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their</a:t>
            </a:r>
            <a:r>
              <a:rPr lang="en-US" sz="24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thresholds</a:t>
            </a:r>
            <a:endParaRPr lang="en-US" sz="24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7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63" y="1638299"/>
            <a:ext cx="6630326" cy="35533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408488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/>
            <a:endParaRPr lang="en-US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endParaRPr lang="en-US" alt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Table of Probabilistic </a:t>
            </a:r>
            <a:br>
              <a:rPr lang="en-US" dirty="0" smtClean="0"/>
            </a:br>
            <a:r>
              <a:rPr lang="en-US" dirty="0" smtClean="0"/>
              <a:t>Snowfall Accumulations</a:t>
            </a:r>
            <a:endParaRPr lang="en-US" sz="4000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0681" y="2410691"/>
            <a:ext cx="2161309" cy="41563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5499103"/>
            <a:ext cx="9127776" cy="544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493962" y="1628469"/>
            <a:ext cx="6622701" cy="490278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4589" y="2445463"/>
            <a:ext cx="2294539" cy="193899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User can see threat of all possible scenarios for their town</a:t>
            </a:r>
            <a:endParaRPr lang="en-US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8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6513" y="1143000"/>
            <a:ext cx="9107487" cy="5410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latin typeface="Calibri" pitchFamily="34" charset="0"/>
              </a:rPr>
              <a:t>Better Communicating Uncertainty Leads To…</a:t>
            </a:r>
          </a:p>
          <a:p>
            <a:pPr marL="0" indent="0" eaLnBrk="1" hangingPunct="1">
              <a:buNone/>
            </a:pPr>
            <a:endParaRPr lang="en-US" altLang="en-US" sz="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 Decision makers can weigh cost of taking action based on a range in forecasts vs. potential loss if no action is taken</a:t>
            </a:r>
            <a:endParaRPr lang="en-US" altLang="en-US" sz="2800" b="1" dirty="0"/>
          </a:p>
          <a:p>
            <a:pPr marL="914400" lvl="2" indent="0">
              <a:buNone/>
            </a:pPr>
            <a:endParaRPr lang="en-US" altLang="en-US" sz="2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 smtClean="0"/>
              <a:t>Some plan for worst case; others need most likely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I</a:t>
            </a:r>
            <a:r>
              <a:rPr lang="en-US" altLang="en-US" dirty="0" smtClean="0"/>
              <a:t>deally no surprises for anyone</a:t>
            </a:r>
          </a:p>
          <a:p>
            <a:pPr marL="914400" lvl="2" indent="0">
              <a:buNone/>
            </a:pPr>
            <a:endParaRPr lang="en-US" altLang="en-US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L</a:t>
            </a:r>
            <a:r>
              <a:rPr lang="en-US" altLang="en-US" sz="2800" b="1" dirty="0" smtClean="0"/>
              <a:t>ess impact from winter storms through better planning &amp; decision making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Can This Help Me?</a:t>
            </a:r>
            <a:endParaRPr lang="en-US" dirty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1347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6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4799" y="988620"/>
            <a:ext cx="8686801" cy="5259779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chemeClr val="tx1"/>
                </a:solidFill>
              </a:rPr>
              <a:t>NWS WFO Baltimore/Washington DC issues </a:t>
            </a:r>
            <a:r>
              <a:rPr lang="en-US" altLang="en-US" sz="2400" b="1" dirty="0">
                <a:solidFill>
                  <a:schemeClr val="tx1"/>
                </a:solidFill>
              </a:rPr>
              <a:t>s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now </a:t>
            </a:r>
            <a:r>
              <a:rPr lang="en-US" altLang="en-US" sz="2400" b="1" dirty="0">
                <a:solidFill>
                  <a:schemeClr val="tx1"/>
                </a:solidFill>
              </a:rPr>
              <a:t>f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orecasts for the range </a:t>
            </a:r>
            <a:r>
              <a:rPr lang="en-US" altLang="en-US" sz="2400" b="1" dirty="0">
                <a:solidFill>
                  <a:schemeClr val="tx1"/>
                </a:solidFill>
              </a:rPr>
              <a:t>of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possibilities in snow amount</a:t>
            </a:r>
            <a:br>
              <a:rPr lang="en-US" altLang="en-US" sz="2400" b="1" dirty="0" smtClean="0">
                <a:solidFill>
                  <a:schemeClr val="tx1"/>
                </a:solidFill>
              </a:rPr>
            </a:br>
            <a:endParaRPr lang="en-US" altLang="en-US" sz="5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</a:rPr>
              <a:t>3 </a:t>
            </a:r>
            <a:r>
              <a:rPr lang="en-US" altLang="en-US" sz="2800" b="1" dirty="0">
                <a:solidFill>
                  <a:schemeClr val="tx1"/>
                </a:solidFill>
              </a:rPr>
              <a:t>n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ew </a:t>
            </a:r>
            <a:r>
              <a:rPr lang="en-US" altLang="en-US" sz="2800" b="1" dirty="0">
                <a:solidFill>
                  <a:schemeClr val="tx1"/>
                </a:solidFill>
              </a:rPr>
              <a:t>p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roducts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(</a:t>
            </a:r>
            <a:r>
              <a:rPr lang="en-US" altLang="en-US" sz="2000" b="1" u="sng" dirty="0" smtClean="0">
                <a:solidFill>
                  <a:schemeClr val="tx1"/>
                </a:solidFill>
              </a:rPr>
              <a:t>In addition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to what was always issued)</a:t>
            </a:r>
            <a:endParaRPr lang="en-US" altLang="en-US" sz="28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“Maximum / Most Likely / Minimum” maps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“Chance of Exceeding” maps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“Probability of Ranges” table</a:t>
            </a:r>
          </a:p>
          <a:p>
            <a:pPr eaLnBrk="1" hangingPunct="1"/>
            <a:endParaRPr lang="en-US" altLang="en-US" sz="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</a:rPr>
              <a:t>New winter </a:t>
            </a:r>
            <a:r>
              <a:rPr lang="en-US" altLang="en-US" sz="2800" b="1" dirty="0">
                <a:solidFill>
                  <a:schemeClr val="tx1"/>
                </a:solidFill>
              </a:rPr>
              <a:t>w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eather </a:t>
            </a:r>
            <a:r>
              <a:rPr lang="en-US" altLang="en-US" sz="2800" b="1" dirty="0">
                <a:solidFill>
                  <a:schemeClr val="tx1"/>
                </a:solidFill>
              </a:rPr>
              <a:t>w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ebpage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http://www.erh.noaa.gov/lwx/winter</a:t>
            </a:r>
          </a:p>
          <a:p>
            <a:pPr eaLnBrk="1" hangingPunct="1"/>
            <a:endParaRPr lang="en-US" altLang="en-US" sz="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</a:rPr>
              <a:t>Communicating uncertainty to decision-makers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Minimize </a:t>
            </a:r>
            <a:r>
              <a:rPr lang="en-US" altLang="en-US" sz="2400" dirty="0">
                <a:solidFill>
                  <a:schemeClr val="tx1"/>
                </a:solidFill>
              </a:rPr>
              <a:t>W</a:t>
            </a:r>
            <a:r>
              <a:rPr lang="en-US" altLang="en-US" sz="2400" dirty="0" smtClean="0">
                <a:solidFill>
                  <a:schemeClr val="tx1"/>
                </a:solidFill>
              </a:rPr>
              <a:t>inter’s Impact on the </a:t>
            </a:r>
            <a:r>
              <a:rPr lang="en-US" altLang="en-US" sz="2400" dirty="0">
                <a:solidFill>
                  <a:schemeClr val="tx1"/>
                </a:solidFill>
              </a:rPr>
              <a:t>R</a:t>
            </a:r>
            <a:r>
              <a:rPr lang="en-US" altLang="en-US" sz="2400" dirty="0" smtClean="0">
                <a:solidFill>
                  <a:schemeClr val="tx1"/>
                </a:solidFill>
              </a:rPr>
              <a:t>egion</a:t>
            </a:r>
          </a:p>
          <a:p>
            <a:pPr eaLnBrk="1" hangingPunct="1"/>
            <a:endParaRPr lang="en-US" altLang="en-US" b="1" dirty="0">
              <a:solidFill>
                <a:srgbClr val="FFFF0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altLang="en-U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1" eaLnBrk="1" hangingPunct="1"/>
            <a:endParaRPr lang="en-US" altLang="en-US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endParaRPr lang="en-US" altLang="en-US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Summary</a:t>
            </a:r>
            <a:endParaRPr lang="en-US" sz="4000" dirty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1347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172200" cy="5257800"/>
          </a:xfrm>
        </p:spPr>
        <p:txBody>
          <a:bodyPr/>
          <a:lstStyle/>
          <a:p>
            <a:r>
              <a:rPr lang="en-US" sz="2800" b="1" dirty="0" smtClean="0"/>
              <a:t>Events like 1979 storm have and will happen again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/>
              <a:t>A</a:t>
            </a:r>
            <a:r>
              <a:rPr lang="en-US" sz="2800" b="1" dirty="0" smtClean="0"/>
              <a:t>dvances in forecasting extreme </a:t>
            </a:r>
            <a:r>
              <a:rPr lang="en-US" sz="2800" b="1" dirty="0" err="1" smtClean="0"/>
              <a:t>cyclogenesis</a:t>
            </a:r>
            <a:r>
              <a:rPr lang="en-US" sz="2800" b="1" dirty="0" smtClean="0"/>
              <a:t> must be communicated to key core partners to get proper response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Heart of Weather-Ready Nation:</a:t>
            </a:r>
          </a:p>
          <a:p>
            <a:pPr lvl="1"/>
            <a:r>
              <a:rPr lang="en-US" sz="2000" b="1" i="1" dirty="0">
                <a:solidFill>
                  <a:prstClr val="white"/>
                </a:solidFill>
              </a:rPr>
              <a:t>“A Nation that is prepared for and responds to hazardous weather events</a:t>
            </a:r>
            <a:r>
              <a:rPr lang="en-US" sz="2000" b="1" i="1" dirty="0" smtClean="0">
                <a:solidFill>
                  <a:prstClr val="white"/>
                </a:solidFill>
              </a:rPr>
              <a:t>”</a:t>
            </a:r>
          </a:p>
        </p:txBody>
      </p:sp>
      <p:pic>
        <p:nvPicPr>
          <p:cNvPr id="86019" name="Picture 3" descr="O:\Open House\Open house 2012\Pictures\group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16442"/>
            <a:ext cx="2708564" cy="20230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781800" y="3733800"/>
            <a:ext cx="19512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WFO Sterling Staff</a:t>
            </a:r>
          </a:p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WRN Open House</a:t>
            </a:r>
          </a:p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October 2012 </a:t>
            </a:r>
            <a:endParaRPr lang="en-US" sz="18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2124075" cy="105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9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8077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Questions?</a:t>
            </a:r>
          </a:p>
        </p:txBody>
      </p:sp>
      <p:pic>
        <p:nvPicPr>
          <p:cNvPr id="39939" name="Picture 3" descr="noaa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nwslogo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81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WFO 1979 Operations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334000"/>
          </a:xfrm>
          <a:prstGeom prst="rect">
            <a:avLst/>
          </a:prstGeom>
          <a:blipFill dpi="0" rotWithShape="1">
            <a:blip r:embed="rId3" cstate="print">
              <a:alphaModFix amt="47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1979 NWS technology…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NWP Models…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LFM-II (127 km)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7-layer PE (190 km)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 smtClean="0"/>
              <a:t>Barotropic</a:t>
            </a:r>
            <a:r>
              <a:rPr lang="en-US" sz="3200" dirty="0" smtClean="0"/>
              <a:t>/</a:t>
            </a:r>
            <a:r>
              <a:rPr lang="en-US" sz="3200" dirty="0" err="1" smtClean="0"/>
              <a:t>Baroclinic</a:t>
            </a:r>
            <a:endParaRPr lang="en-US" sz="28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809876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303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81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WFO 1979 Operations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334000"/>
          </a:xfrm>
          <a:prstGeom prst="rect">
            <a:avLst/>
          </a:prstGeom>
          <a:blipFill dpi="0" rotWithShape="1">
            <a:blip r:embed="rId3" cstate="print">
              <a:alphaModFix amt="47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1979 NWS technology…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Workstations…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AFOS: </a:t>
            </a:r>
            <a:r>
              <a:rPr lang="en-US" sz="2800" b="1" dirty="0" smtClean="0">
                <a:solidFill>
                  <a:srgbClr val="FFFF00"/>
                </a:solidFill>
              </a:rPr>
              <a:t>A</a:t>
            </a:r>
            <a:r>
              <a:rPr lang="en-US" sz="2800" dirty="0" smtClean="0"/>
              <a:t>utomated </a:t>
            </a:r>
            <a:r>
              <a:rPr lang="en-US" sz="2800" b="1" dirty="0" smtClean="0">
                <a:solidFill>
                  <a:srgbClr val="FFFF00"/>
                </a:solidFill>
              </a:rPr>
              <a:t>F</a:t>
            </a:r>
            <a:r>
              <a:rPr lang="en-US" sz="2800" dirty="0" smtClean="0"/>
              <a:t>orecast </a:t>
            </a:r>
            <a:r>
              <a:rPr lang="en-US" sz="2800" b="1" dirty="0" smtClean="0">
                <a:solidFill>
                  <a:srgbClr val="FFFF00"/>
                </a:solidFill>
              </a:rPr>
              <a:t>O</a:t>
            </a:r>
            <a:r>
              <a:rPr lang="en-US" sz="2800" dirty="0" smtClean="0"/>
              <a:t>perations </a:t>
            </a:r>
            <a:r>
              <a:rPr lang="en-US" sz="2800" b="1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/>
              <a:t>ys.)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/>
              <a:t>Mono-chromatic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/>
              <a:t>Limited looping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/>
              <a:t>Up to 3 overlays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/>
              <a:t>Limited model data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/>
              <a:t>No model diag.</a:t>
            </a:r>
            <a:endParaRPr lang="en-US" sz="2800" dirty="0"/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/>
              <a:t>Limited display of satellite/radar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19400"/>
            <a:ext cx="3846468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2895600"/>
            <a:ext cx="2882396" cy="307777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WFO/WBC-Sterling VA circa 1992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81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WFO 1979 Operations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334000"/>
          </a:xfrm>
          <a:prstGeom prst="rect">
            <a:avLst/>
          </a:prstGeom>
          <a:blipFill dpi="0" rotWithShape="1">
            <a:blip r:embed="rId3" cstate="print">
              <a:alphaModFix amt="47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1979 NWS technology…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Communications…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Telephone/Fax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NAWAS (hotline)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Mail (snail)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Products…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/>
              <a:t>Text-based</a:t>
            </a:r>
            <a:endParaRPr lang="en-US" sz="3600" dirty="0"/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endParaRPr lang="en-US" sz="28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3345"/>
            <a:ext cx="2333625" cy="144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5082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024B-4EB2-485C-AF81-D47F8BFE020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82306" name="Text Box 2"/>
          <p:cNvSpPr txBox="1">
            <a:spLocks noChangeArrowheads="1"/>
          </p:cNvSpPr>
          <p:nvPr/>
        </p:nvSpPr>
        <p:spPr bwMode="auto">
          <a:xfrm>
            <a:off x="1008063" y="1127125"/>
            <a:ext cx="3411537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 Black" pitchFamily="34" charset="0"/>
              </a:rPr>
              <a:t>Then…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4859338" y="1127125"/>
            <a:ext cx="3673475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CC00"/>
                </a:solidFill>
                <a:latin typeface="Arial Black" pitchFamily="34" charset="0"/>
              </a:rPr>
              <a:t>Now…</a:t>
            </a:r>
          </a:p>
        </p:txBody>
      </p:sp>
      <p:pic>
        <p:nvPicPr>
          <p:cNvPr id="482308" name="Picture 4" descr="1974_Outbreak_Satel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65538"/>
            <a:ext cx="2132012" cy="1563687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ffectLst>
            <a:outerShdw dist="71842" dir="2700000" algn="ctr" rotWithShape="0">
              <a:srgbClr val="A5002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9" name="Picture 5" descr="Washington_Z_6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08163"/>
            <a:ext cx="1684337" cy="1500187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>
            <a:outerShdw dist="71842" dir="2700000" algn="ctr" rotWithShape="0">
              <a:srgbClr val="0099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0" name="Picture 6" descr="NOAA Photo Library Image - nssl00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059238"/>
            <a:ext cx="1590675" cy="228600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ffectLst>
            <a:outerShdw dist="71842" dir="2700000" algn="ctr" rotWithShape="0">
              <a:srgbClr val="A5002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17" name="Rectangle 13"/>
          <p:cNvSpPr>
            <a:spLocks noGrp="1"/>
          </p:cNvSpPr>
          <p:nvPr>
            <p:ph type="title"/>
          </p:nvPr>
        </p:nvSpPr>
        <p:spPr>
          <a:xfrm>
            <a:off x="457200" y="80963"/>
            <a:ext cx="8305800" cy="11430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 1979 to 2014</a:t>
            </a:r>
          </a:p>
        </p:txBody>
      </p:sp>
      <p:graphicFrame>
        <p:nvGraphicFramePr>
          <p:cNvPr id="482312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1042988" y="1808163"/>
          <a:ext cx="1912937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Image" r:id="rId7" imgW="3542857" imgH="2400000" progId="Photoshop.Image.10">
                  <p:embed/>
                </p:oleObj>
              </mc:Choice>
              <mc:Fallback>
                <p:oleObj name="Image" r:id="rId7" imgW="3542857" imgH="240000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08163"/>
                        <a:ext cx="1912937" cy="1420812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A50021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2313" name="Picture 9" descr="NOAA Photo Library Image - wea018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133600"/>
            <a:ext cx="1803400" cy="1584325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ffectLst>
            <a:outerShdw dist="71842" dir="2700000" algn="ctr" rotWithShape="0">
              <a:srgbClr val="A5002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4" name="Picture 10" descr="awips_pic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43325"/>
            <a:ext cx="2281237" cy="1773238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>
            <a:outerShdw dist="71842" dir="2700000" algn="ctr" rotWithShape="0">
              <a:srgbClr val="0099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5" name="Picture 11" descr="supercomputer-banks-noaa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132013"/>
            <a:ext cx="2087563" cy="1728787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>
            <a:outerShdw dist="71842" dir="2700000" algn="ctr" rotWithShape="0">
              <a:srgbClr val="0099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16" name="Picture 12" descr="ASOS Sensor Group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84650"/>
            <a:ext cx="1628775" cy="223202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>
            <a:outerShdw dist="71842" dir="2700000" algn="ctr" rotWithShape="0">
              <a:srgbClr val="0099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48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/>
      <p:bldP spid="4823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81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 2014 Operations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334000"/>
          </a:xfrm>
          <a:prstGeom prst="rect">
            <a:avLst/>
          </a:prstGeom>
          <a:blipFill dpi="0" rotWithShape="1">
            <a:blip r:embed="rId3" cstate="print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  <a:softEdge rad="25400"/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CC00"/>
                </a:solidFill>
              </a:rPr>
              <a:t>2014 NWS technology…</a:t>
            </a:r>
          </a:p>
          <a:p>
            <a:pPr lvl="1" algn="l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FFCC00"/>
                </a:solidFill>
              </a:rPr>
              <a:t>ADVANCED </a:t>
            </a:r>
          </a:p>
          <a:p>
            <a:pPr lvl="1" algn="l">
              <a:spcBef>
                <a:spcPct val="20000"/>
              </a:spcBef>
              <a:defRPr/>
            </a:pPr>
            <a:endParaRPr lang="en-US" sz="3600" dirty="0" smtClean="0">
              <a:solidFill>
                <a:srgbClr val="FFCC00"/>
              </a:solidFill>
            </a:endParaRP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NWP: Ensembles, hi-res (3-4 km)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Workstations: AWIPS (I/II)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OBS:  Radar/Sat/surface 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err="1" smtClean="0">
                <a:solidFill>
                  <a:srgbClr val="FFFF00"/>
                </a:solidFill>
              </a:rPr>
              <a:t>Comms</a:t>
            </a:r>
            <a:r>
              <a:rPr lang="en-US" sz="3600" dirty="0" smtClean="0">
                <a:solidFill>
                  <a:srgbClr val="FFFF00"/>
                </a:solidFill>
              </a:rPr>
              <a:t>: Internet/digital phones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Products: NDFD/graphical (&amp; text)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39" y="1142999"/>
            <a:ext cx="2438997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05929"/>
            <a:ext cx="21209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9147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81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 2014 Operations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334000"/>
          </a:xfrm>
          <a:prstGeom prst="rect">
            <a:avLst/>
          </a:prstGeom>
          <a:blipFill dpi="0" rotWithShape="1">
            <a:blip r:embed="rId3" cstate="print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  <a:softEdge rad="25400"/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CC00"/>
                </a:solidFill>
              </a:rPr>
              <a:t>Biggest change in WFO operations:</a:t>
            </a:r>
          </a:p>
          <a:p>
            <a:pPr lvl="1" algn="l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IDSS:</a:t>
            </a:r>
          </a:p>
          <a:p>
            <a:pPr lvl="1" algn="l">
              <a:spcBef>
                <a:spcPct val="20000"/>
              </a:spcBef>
              <a:defRPr/>
            </a:pPr>
            <a:r>
              <a:rPr lang="en-US" sz="3600" b="1" u="sng" dirty="0" smtClean="0">
                <a:solidFill>
                  <a:srgbClr val="FFFF00"/>
                </a:solidFill>
              </a:rPr>
              <a:t>I</a:t>
            </a:r>
            <a:r>
              <a:rPr lang="en-US" sz="3600" dirty="0" smtClean="0">
                <a:solidFill>
                  <a:srgbClr val="FFFF00"/>
                </a:solidFill>
              </a:rPr>
              <a:t>ntegrated </a:t>
            </a:r>
            <a:r>
              <a:rPr lang="en-US" sz="3600" b="1" u="sng" dirty="0" smtClean="0">
                <a:solidFill>
                  <a:srgbClr val="FFFF00"/>
                </a:solidFill>
              </a:rPr>
              <a:t>D</a:t>
            </a:r>
            <a:r>
              <a:rPr lang="en-US" sz="3600" dirty="0" smtClean="0">
                <a:solidFill>
                  <a:srgbClr val="FFFF00"/>
                </a:solidFill>
              </a:rPr>
              <a:t>ecision </a:t>
            </a:r>
            <a:r>
              <a:rPr lang="en-US" sz="3600" b="1" u="sng" dirty="0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upport </a:t>
            </a:r>
            <a:r>
              <a:rPr lang="en-US" sz="3600" b="1" u="sng" dirty="0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ervices</a:t>
            </a:r>
          </a:p>
        </p:txBody>
      </p:sp>
      <p:pic>
        <p:nvPicPr>
          <p:cNvPr id="5" name="Picture 9" descr="Steve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133600" cy="3167063"/>
          </a:xfrm>
          <a:prstGeom prst="rect">
            <a:avLst/>
          </a:prstGeom>
          <a:noFill/>
          <a:ln w="2857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39792"/>
            <a:ext cx="3625753" cy="31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419600" y="3281783"/>
            <a:ext cx="2007729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* Magnitude of Event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* Proximity in Time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63953" y="2939792"/>
            <a:ext cx="2" cy="2939856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697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81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 IDSS Operations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334000"/>
          </a:xfrm>
          <a:prstGeom prst="rect">
            <a:avLst/>
          </a:prstGeom>
          <a:blipFill dpi="0" rotWithShape="1">
            <a:blip r:embed="rId3" cstate="print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  <a:softEdge rad="25400"/>
          </a:effec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CC00"/>
                </a:solidFill>
              </a:rPr>
              <a:t>Based on personal interviews with WFO/WBC personnel who worked in the 1979 event…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Very limited IDSS with external agencies (gov’t / media)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No discussions on range of possibilities for event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88DA-05C7-4D69-A842-98800965F6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9160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99"/>
      </a:hlink>
      <a:folHlink>
        <a:srgbClr val="FF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99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</TotalTime>
  <Words>765</Words>
  <Application>Microsoft Office PowerPoint</Application>
  <PresentationFormat>On-screen Show (4:3)</PresentationFormat>
  <Paragraphs>272</Paragraphs>
  <Slides>26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Image</vt:lpstr>
      <vt:lpstr>National Weather Service</vt:lpstr>
      <vt:lpstr>WFO 1979 Operations</vt:lpstr>
      <vt:lpstr>WFO 1979 Operations</vt:lpstr>
      <vt:lpstr>WFO 1979 Operations</vt:lpstr>
      <vt:lpstr>WFO 1979 Operations</vt:lpstr>
      <vt:lpstr>NWS 1979 to 2014</vt:lpstr>
      <vt:lpstr>WFO 2014 Operations</vt:lpstr>
      <vt:lpstr>WFO 2014 Operations</vt:lpstr>
      <vt:lpstr>WFO IDSS Operations</vt:lpstr>
      <vt:lpstr>WFO IDSS Operations</vt:lpstr>
      <vt:lpstr>Examples IDSS in Action</vt:lpstr>
      <vt:lpstr>Example IDSS in Action</vt:lpstr>
      <vt:lpstr>LWX Operations 2014</vt:lpstr>
      <vt:lpstr>Pilot Project Objective 2: Winter Weather Probabilistic Products</vt:lpstr>
      <vt:lpstr>Background </vt:lpstr>
      <vt:lpstr>Idealized Situation</vt:lpstr>
      <vt:lpstr>Min/Max/Most Likely Graphics</vt:lpstr>
      <vt:lpstr>Max/Min/Likely</vt:lpstr>
      <vt:lpstr>What Science is Behind This?</vt:lpstr>
      <vt:lpstr>What Science is Behind This?</vt:lpstr>
      <vt:lpstr>Exceedence Graphics</vt:lpstr>
      <vt:lpstr>Table of Probabilistic  Snowfall Accumulations</vt:lpstr>
      <vt:lpstr>How Can This Help Me?</vt:lpstr>
      <vt:lpstr>Summary</vt:lpstr>
      <vt:lpstr>Summary</vt:lpstr>
      <vt:lpstr>Questions?</vt:lpstr>
    </vt:vector>
  </TitlesOfParts>
  <Company>NWS_LWX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NOAA’s National Weather Service</dc:title>
  <dc:creator>brandon.peloquin</dc:creator>
  <cp:lastModifiedBy>Christine Schultz</cp:lastModifiedBy>
  <cp:revision>524</cp:revision>
  <dcterms:created xsi:type="dcterms:W3CDTF">2005-10-05T23:57:25Z</dcterms:created>
  <dcterms:modified xsi:type="dcterms:W3CDTF">2014-05-30T11:45:43Z</dcterms:modified>
</cp:coreProperties>
</file>