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2" r:id="rId4"/>
    <p:sldId id="265" r:id="rId5"/>
    <p:sldId id="264" r:id="rId6"/>
    <p:sldId id="266" r:id="rId7"/>
    <p:sldId id="270" r:id="rId8"/>
    <p:sldId id="267" r:id="rId9"/>
    <p:sldId id="284" r:id="rId10"/>
    <p:sldId id="285" r:id="rId11"/>
    <p:sldId id="286" r:id="rId12"/>
    <p:sldId id="287" r:id="rId13"/>
    <p:sldId id="288" r:id="rId14"/>
    <p:sldId id="280" r:id="rId15"/>
    <p:sldId id="278" r:id="rId16"/>
    <p:sldId id="279" r:id="rId17"/>
    <p:sldId id="281" r:id="rId18"/>
    <p:sldId id="276" r:id="rId19"/>
    <p:sldId id="277" r:id="rId20"/>
    <p:sldId id="273" r:id="rId21"/>
    <p:sldId id="282" r:id="rId22"/>
    <p:sldId id="283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62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NYC 850</a:t>
            </a:r>
            <a:r>
              <a:rPr lang="en-US" baseline="0"/>
              <a:t> hPa u-wind anomalies 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29577489682476E-2"/>
          <c:y val="1.9465772520061788E-2"/>
          <c:w val="0.72943626996120436"/>
          <c:h val="0.652267138856446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cat>
            <c:strRef>
              <c:f>Sheet1!$A$2:$A$123</c:f>
              <c:strCache>
                <c:ptCount val="122"/>
                <c:pt idx="0">
                  <c:v>-8</c:v>
                </c:pt>
                <c:pt idx="1">
                  <c:v>-7.9</c:v>
                </c:pt>
                <c:pt idx="2">
                  <c:v>-7.8</c:v>
                </c:pt>
                <c:pt idx="3">
                  <c:v>-7.7</c:v>
                </c:pt>
                <c:pt idx="4">
                  <c:v>-7.6</c:v>
                </c:pt>
                <c:pt idx="5">
                  <c:v>-7.5</c:v>
                </c:pt>
                <c:pt idx="6">
                  <c:v>-7.4</c:v>
                </c:pt>
                <c:pt idx="7">
                  <c:v>-7.3</c:v>
                </c:pt>
                <c:pt idx="8">
                  <c:v>-7.2</c:v>
                </c:pt>
                <c:pt idx="9">
                  <c:v>-7.1</c:v>
                </c:pt>
                <c:pt idx="10">
                  <c:v>-7</c:v>
                </c:pt>
                <c:pt idx="11">
                  <c:v>-6.9</c:v>
                </c:pt>
                <c:pt idx="12">
                  <c:v>-6.8</c:v>
                </c:pt>
                <c:pt idx="13">
                  <c:v>-6.7</c:v>
                </c:pt>
                <c:pt idx="14">
                  <c:v>-6.6</c:v>
                </c:pt>
                <c:pt idx="15">
                  <c:v>-6.5</c:v>
                </c:pt>
                <c:pt idx="16">
                  <c:v>-6.4</c:v>
                </c:pt>
                <c:pt idx="17">
                  <c:v>-6.3</c:v>
                </c:pt>
                <c:pt idx="18">
                  <c:v>-6.2</c:v>
                </c:pt>
                <c:pt idx="19">
                  <c:v>-6.1</c:v>
                </c:pt>
                <c:pt idx="20">
                  <c:v>-6</c:v>
                </c:pt>
                <c:pt idx="21">
                  <c:v>-5.9</c:v>
                </c:pt>
                <c:pt idx="22">
                  <c:v>-5.8</c:v>
                </c:pt>
                <c:pt idx="23">
                  <c:v>-5.7</c:v>
                </c:pt>
                <c:pt idx="24">
                  <c:v>-5.6</c:v>
                </c:pt>
                <c:pt idx="25">
                  <c:v>-5.5</c:v>
                </c:pt>
                <c:pt idx="26">
                  <c:v>-5.4</c:v>
                </c:pt>
                <c:pt idx="27">
                  <c:v>-5.3</c:v>
                </c:pt>
                <c:pt idx="28">
                  <c:v>-5.2</c:v>
                </c:pt>
                <c:pt idx="29">
                  <c:v>-5.1</c:v>
                </c:pt>
                <c:pt idx="30">
                  <c:v>-5</c:v>
                </c:pt>
                <c:pt idx="31">
                  <c:v>-4.9</c:v>
                </c:pt>
                <c:pt idx="32">
                  <c:v>-4.8</c:v>
                </c:pt>
                <c:pt idx="33">
                  <c:v>-4.7</c:v>
                </c:pt>
                <c:pt idx="34">
                  <c:v>-4.6</c:v>
                </c:pt>
                <c:pt idx="35">
                  <c:v>-4.5</c:v>
                </c:pt>
                <c:pt idx="36">
                  <c:v>-4.4</c:v>
                </c:pt>
                <c:pt idx="37">
                  <c:v>-4.3</c:v>
                </c:pt>
                <c:pt idx="38">
                  <c:v>-4.2</c:v>
                </c:pt>
                <c:pt idx="39">
                  <c:v>-4.1</c:v>
                </c:pt>
                <c:pt idx="40">
                  <c:v>-4</c:v>
                </c:pt>
                <c:pt idx="41">
                  <c:v>-3.9</c:v>
                </c:pt>
                <c:pt idx="42">
                  <c:v>-3.8</c:v>
                </c:pt>
                <c:pt idx="43">
                  <c:v>-3.7</c:v>
                </c:pt>
                <c:pt idx="44">
                  <c:v>-3.6</c:v>
                </c:pt>
                <c:pt idx="45">
                  <c:v>-3.5</c:v>
                </c:pt>
                <c:pt idx="46">
                  <c:v>-3.4</c:v>
                </c:pt>
                <c:pt idx="47">
                  <c:v>-3.3</c:v>
                </c:pt>
                <c:pt idx="48">
                  <c:v>-3.2</c:v>
                </c:pt>
                <c:pt idx="49">
                  <c:v>-3.1</c:v>
                </c:pt>
                <c:pt idx="50">
                  <c:v>-3</c:v>
                </c:pt>
                <c:pt idx="51">
                  <c:v>-2.9</c:v>
                </c:pt>
                <c:pt idx="52">
                  <c:v>-2.8</c:v>
                </c:pt>
                <c:pt idx="53">
                  <c:v>-2.7</c:v>
                </c:pt>
                <c:pt idx="54">
                  <c:v>-2.6</c:v>
                </c:pt>
                <c:pt idx="55">
                  <c:v>-2.5</c:v>
                </c:pt>
                <c:pt idx="56">
                  <c:v>-2.4</c:v>
                </c:pt>
                <c:pt idx="57">
                  <c:v>-2.3</c:v>
                </c:pt>
                <c:pt idx="58">
                  <c:v>-2.2</c:v>
                </c:pt>
                <c:pt idx="59">
                  <c:v>-2.1</c:v>
                </c:pt>
                <c:pt idx="60">
                  <c:v>-2</c:v>
                </c:pt>
                <c:pt idx="61">
                  <c:v>-1.9</c:v>
                </c:pt>
                <c:pt idx="62">
                  <c:v>-1.8</c:v>
                </c:pt>
                <c:pt idx="63">
                  <c:v>-1.7</c:v>
                </c:pt>
                <c:pt idx="64">
                  <c:v>-1.6</c:v>
                </c:pt>
                <c:pt idx="65">
                  <c:v>-1.5</c:v>
                </c:pt>
                <c:pt idx="66">
                  <c:v>-1.4</c:v>
                </c:pt>
                <c:pt idx="67">
                  <c:v>-1.3</c:v>
                </c:pt>
                <c:pt idx="68">
                  <c:v>-1.2</c:v>
                </c:pt>
                <c:pt idx="69">
                  <c:v>-1.1</c:v>
                </c:pt>
                <c:pt idx="70">
                  <c:v>-1</c:v>
                </c:pt>
                <c:pt idx="71">
                  <c:v>-0.9</c:v>
                </c:pt>
                <c:pt idx="72">
                  <c:v>-0.8</c:v>
                </c:pt>
                <c:pt idx="73">
                  <c:v>-0.7</c:v>
                </c:pt>
                <c:pt idx="74">
                  <c:v>-0.6</c:v>
                </c:pt>
                <c:pt idx="75">
                  <c:v>-0.5</c:v>
                </c:pt>
                <c:pt idx="76">
                  <c:v>-0.4</c:v>
                </c:pt>
                <c:pt idx="77">
                  <c:v>-0.3</c:v>
                </c:pt>
                <c:pt idx="78">
                  <c:v>-0.2</c:v>
                </c:pt>
                <c:pt idx="79">
                  <c:v>-0.1</c:v>
                </c:pt>
                <c:pt idx="80">
                  <c:v>-3.01981E-14</c:v>
                </c:pt>
                <c:pt idx="81">
                  <c:v>0.1</c:v>
                </c:pt>
                <c:pt idx="82">
                  <c:v>0.2</c:v>
                </c:pt>
                <c:pt idx="83">
                  <c:v>0.3</c:v>
                </c:pt>
                <c:pt idx="84">
                  <c:v>0.4</c:v>
                </c:pt>
                <c:pt idx="85">
                  <c:v>0.5</c:v>
                </c:pt>
                <c:pt idx="86">
                  <c:v>0.6</c:v>
                </c:pt>
                <c:pt idx="87">
                  <c:v>0.7</c:v>
                </c:pt>
                <c:pt idx="88">
                  <c:v>0.8</c:v>
                </c:pt>
                <c:pt idx="89">
                  <c:v>0.9</c:v>
                </c:pt>
                <c:pt idx="90">
                  <c:v>1</c:v>
                </c:pt>
                <c:pt idx="91">
                  <c:v>1.1</c:v>
                </c:pt>
                <c:pt idx="92">
                  <c:v>1.2</c:v>
                </c:pt>
                <c:pt idx="93">
                  <c:v>1.3</c:v>
                </c:pt>
                <c:pt idx="94">
                  <c:v>1.4</c:v>
                </c:pt>
                <c:pt idx="95">
                  <c:v>1.5</c:v>
                </c:pt>
                <c:pt idx="96">
                  <c:v>1.6</c:v>
                </c:pt>
                <c:pt idx="97">
                  <c:v>1.7</c:v>
                </c:pt>
                <c:pt idx="98">
                  <c:v>1.8</c:v>
                </c:pt>
                <c:pt idx="99">
                  <c:v>1.9</c:v>
                </c:pt>
                <c:pt idx="100">
                  <c:v>2</c:v>
                </c:pt>
                <c:pt idx="101">
                  <c:v>2.1</c:v>
                </c:pt>
                <c:pt idx="102">
                  <c:v>2.2</c:v>
                </c:pt>
                <c:pt idx="103">
                  <c:v>2.3</c:v>
                </c:pt>
                <c:pt idx="104">
                  <c:v>2.4</c:v>
                </c:pt>
                <c:pt idx="105">
                  <c:v>2.5</c:v>
                </c:pt>
                <c:pt idx="106">
                  <c:v>2.6</c:v>
                </c:pt>
                <c:pt idx="107">
                  <c:v>2.7</c:v>
                </c:pt>
                <c:pt idx="108">
                  <c:v>2.8</c:v>
                </c:pt>
                <c:pt idx="109">
                  <c:v>2.9</c:v>
                </c:pt>
                <c:pt idx="110">
                  <c:v>3</c:v>
                </c:pt>
                <c:pt idx="111">
                  <c:v>3.1</c:v>
                </c:pt>
                <c:pt idx="112">
                  <c:v>3.2</c:v>
                </c:pt>
                <c:pt idx="113">
                  <c:v>3.3</c:v>
                </c:pt>
                <c:pt idx="114">
                  <c:v>3.4</c:v>
                </c:pt>
                <c:pt idx="115">
                  <c:v>3.5</c:v>
                </c:pt>
                <c:pt idx="116">
                  <c:v>3.6</c:v>
                </c:pt>
                <c:pt idx="117">
                  <c:v>3.7</c:v>
                </c:pt>
                <c:pt idx="118">
                  <c:v>3.8</c:v>
                </c:pt>
                <c:pt idx="119">
                  <c:v>3.9</c:v>
                </c:pt>
                <c:pt idx="120">
                  <c:v>4</c:v>
                </c:pt>
                <c:pt idx="121">
                  <c:v>More</c:v>
                </c:pt>
              </c:strCache>
            </c:strRef>
          </c:cat>
          <c:val>
            <c:numRef>
              <c:f>Sheet1!$B$2:$B$123</c:f>
              <c:numCache>
                <c:formatCode>General</c:formatCode>
                <c:ptCount val="1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3</c:v>
                </c:pt>
                <c:pt idx="43">
                  <c:v>2</c:v>
                </c:pt>
                <c:pt idx="44">
                  <c:v>1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1</c:v>
                </c:pt>
                <c:pt idx="49">
                  <c:v>2</c:v>
                </c:pt>
                <c:pt idx="50">
                  <c:v>2</c:v>
                </c:pt>
                <c:pt idx="51">
                  <c:v>5</c:v>
                </c:pt>
                <c:pt idx="52">
                  <c:v>6</c:v>
                </c:pt>
                <c:pt idx="53">
                  <c:v>7</c:v>
                </c:pt>
                <c:pt idx="54">
                  <c:v>5</c:v>
                </c:pt>
                <c:pt idx="55">
                  <c:v>9</c:v>
                </c:pt>
                <c:pt idx="56">
                  <c:v>15</c:v>
                </c:pt>
                <c:pt idx="57">
                  <c:v>8</c:v>
                </c:pt>
                <c:pt idx="58">
                  <c:v>7</c:v>
                </c:pt>
                <c:pt idx="59">
                  <c:v>11</c:v>
                </c:pt>
                <c:pt idx="60">
                  <c:v>12</c:v>
                </c:pt>
                <c:pt idx="61">
                  <c:v>14</c:v>
                </c:pt>
                <c:pt idx="62">
                  <c:v>14</c:v>
                </c:pt>
                <c:pt idx="63">
                  <c:v>16</c:v>
                </c:pt>
                <c:pt idx="64">
                  <c:v>20</c:v>
                </c:pt>
                <c:pt idx="65">
                  <c:v>22</c:v>
                </c:pt>
                <c:pt idx="66">
                  <c:v>21</c:v>
                </c:pt>
                <c:pt idx="67">
                  <c:v>24</c:v>
                </c:pt>
                <c:pt idx="68">
                  <c:v>48</c:v>
                </c:pt>
                <c:pt idx="69">
                  <c:v>49</c:v>
                </c:pt>
                <c:pt idx="70">
                  <c:v>50</c:v>
                </c:pt>
                <c:pt idx="71">
                  <c:v>62</c:v>
                </c:pt>
                <c:pt idx="72">
                  <c:v>75</c:v>
                </c:pt>
                <c:pt idx="73">
                  <c:v>73</c:v>
                </c:pt>
                <c:pt idx="74">
                  <c:v>82</c:v>
                </c:pt>
                <c:pt idx="75">
                  <c:v>80</c:v>
                </c:pt>
                <c:pt idx="76">
                  <c:v>82</c:v>
                </c:pt>
                <c:pt idx="77">
                  <c:v>106</c:v>
                </c:pt>
                <c:pt idx="78">
                  <c:v>126</c:v>
                </c:pt>
                <c:pt idx="79">
                  <c:v>118</c:v>
                </c:pt>
                <c:pt idx="80">
                  <c:v>115</c:v>
                </c:pt>
                <c:pt idx="81">
                  <c:v>107</c:v>
                </c:pt>
                <c:pt idx="82">
                  <c:v>109</c:v>
                </c:pt>
                <c:pt idx="83">
                  <c:v>114</c:v>
                </c:pt>
                <c:pt idx="84">
                  <c:v>111</c:v>
                </c:pt>
                <c:pt idx="85">
                  <c:v>116</c:v>
                </c:pt>
                <c:pt idx="86">
                  <c:v>92</c:v>
                </c:pt>
                <c:pt idx="87">
                  <c:v>92</c:v>
                </c:pt>
                <c:pt idx="88">
                  <c:v>79</c:v>
                </c:pt>
                <c:pt idx="89">
                  <c:v>74</c:v>
                </c:pt>
                <c:pt idx="90">
                  <c:v>68</c:v>
                </c:pt>
                <c:pt idx="91">
                  <c:v>69</c:v>
                </c:pt>
                <c:pt idx="92">
                  <c:v>76</c:v>
                </c:pt>
                <c:pt idx="93">
                  <c:v>43</c:v>
                </c:pt>
                <c:pt idx="94">
                  <c:v>41</c:v>
                </c:pt>
                <c:pt idx="95">
                  <c:v>41</c:v>
                </c:pt>
                <c:pt idx="96">
                  <c:v>38</c:v>
                </c:pt>
                <c:pt idx="97">
                  <c:v>23</c:v>
                </c:pt>
                <c:pt idx="98">
                  <c:v>16</c:v>
                </c:pt>
                <c:pt idx="99">
                  <c:v>19</c:v>
                </c:pt>
                <c:pt idx="100">
                  <c:v>12</c:v>
                </c:pt>
                <c:pt idx="101">
                  <c:v>11</c:v>
                </c:pt>
                <c:pt idx="102">
                  <c:v>7</c:v>
                </c:pt>
                <c:pt idx="103">
                  <c:v>5</c:v>
                </c:pt>
                <c:pt idx="104">
                  <c:v>1</c:v>
                </c:pt>
                <c:pt idx="105">
                  <c:v>7</c:v>
                </c:pt>
                <c:pt idx="106">
                  <c:v>1</c:v>
                </c:pt>
                <c:pt idx="107">
                  <c:v>3</c:v>
                </c:pt>
                <c:pt idx="108">
                  <c:v>2</c:v>
                </c:pt>
                <c:pt idx="109">
                  <c:v>3</c:v>
                </c:pt>
                <c:pt idx="110">
                  <c:v>0</c:v>
                </c:pt>
                <c:pt idx="111">
                  <c:v>1</c:v>
                </c:pt>
                <c:pt idx="112">
                  <c:v>0</c:v>
                </c:pt>
                <c:pt idx="113">
                  <c:v>1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1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18688"/>
        <c:axId val="42020224"/>
      </c:lineChart>
      <c:catAx>
        <c:axId val="42018688"/>
        <c:scaling>
          <c:orientation val="minMax"/>
        </c:scaling>
        <c:delete val="0"/>
        <c:axPos val="b"/>
        <c:majorTickMark val="out"/>
        <c:minorTickMark val="none"/>
        <c:tickLblPos val="nextTo"/>
        <c:crossAx val="42020224"/>
        <c:crosses val="autoZero"/>
        <c:auto val="1"/>
        <c:lblAlgn val="ctr"/>
        <c:lblOffset val="100"/>
        <c:noMultiLvlLbl val="0"/>
      </c:catAx>
      <c:valAx>
        <c:axId val="4202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18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FE816-54A6-4352-A93B-2A46255B4582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DC2E2-FCBA-4B2A-A113-8F4CEE3C8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5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21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14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87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04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83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97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67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39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8EFAB-F1F7-4F13-872A-99FE2F11939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17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6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06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1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43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5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5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25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DC2E2-FCBA-4B2A-A113-8F4CEE3C86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2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8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7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2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7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1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7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0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D461-EC1D-47A3-8385-CD7EE77AACC9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F7B9-BACF-43A9-AF0C-7E1C85155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8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>
            <a:normAutofit/>
          </a:bodyPr>
          <a:lstStyle/>
          <a:p>
            <a:r>
              <a:rPr lang="en-US" smtClean="0"/>
              <a:t>Evolution in identifying </a:t>
            </a:r>
            <a:r>
              <a:rPr lang="en-US" dirty="0" smtClean="0"/>
              <a:t>High Impact Weather Events since</a:t>
            </a:r>
            <a:br>
              <a:rPr lang="en-US" dirty="0" smtClean="0"/>
            </a:br>
            <a:r>
              <a:rPr lang="en-US" dirty="0" smtClean="0"/>
              <a:t>18-19 February 1979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Richard H. Grumm</a:t>
            </a:r>
          </a:p>
          <a:p>
            <a:r>
              <a:rPr lang="en-US" dirty="0" smtClean="0"/>
              <a:t>National Weather Service </a:t>
            </a:r>
          </a:p>
          <a:p>
            <a:r>
              <a:rPr lang="en-US" dirty="0" smtClean="0"/>
              <a:t>State College, PA</a:t>
            </a:r>
          </a:p>
          <a:p>
            <a:r>
              <a:rPr lang="en-US" b="1" dirty="0" smtClean="0"/>
              <a:t>Contributions:</a:t>
            </a:r>
          </a:p>
          <a:p>
            <a:r>
              <a:rPr lang="en-US" dirty="0" smtClean="0"/>
              <a:t>Trevor Alcott WR/SSD</a:t>
            </a:r>
          </a:p>
          <a:p>
            <a:r>
              <a:rPr lang="en-US" dirty="0" smtClean="0"/>
              <a:t>Randy Graham WR/Salt Lake City</a:t>
            </a:r>
          </a:p>
          <a:p>
            <a:r>
              <a:rPr lang="en-US" dirty="0" smtClean="0"/>
              <a:t>Robert Hart FSU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MSLP and Standardized Anomalies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6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Magnificent 850 hPa wind anomalies</a:t>
            </a:r>
            <a:endParaRPr lang="en-US" dirty="0"/>
          </a:p>
        </p:txBody>
      </p:sp>
      <p:pic>
        <p:nvPicPr>
          <p:cNvPr id="3074" name="Picture 2" descr="http://eyewall.met.psu.edu/rich/potus8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58000" cy="52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R-Climate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WRF simulations nailed the -6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 LLJ</a:t>
            </a:r>
          </a:p>
          <a:p>
            <a:pPr lvl="1"/>
            <a:r>
              <a:rPr lang="en-US" dirty="0" smtClean="0"/>
              <a:t>Critical feature with historic East Coast winter storms</a:t>
            </a:r>
          </a:p>
          <a:p>
            <a:endParaRPr lang="en-US" sz="1900" dirty="0" smtClean="0"/>
          </a:p>
          <a:p>
            <a:r>
              <a:rPr lang="en-US" dirty="0" smtClean="0"/>
              <a:t>WRF nailed the massive anticyclone</a:t>
            </a:r>
          </a:p>
          <a:p>
            <a:pPr lvl="1"/>
            <a:r>
              <a:rPr lang="en-US" dirty="0" smtClean="0"/>
              <a:t>Nailed snow too but not enough time to show</a:t>
            </a:r>
          </a:p>
          <a:p>
            <a:endParaRPr lang="en-US" sz="1700" dirty="0"/>
          </a:p>
          <a:p>
            <a:r>
              <a:rPr lang="en-US" i="1" dirty="0" smtClean="0"/>
              <a:t>Standardized anomalies analysis had proven to be of great use in identifying high impact weather events in recent years</a:t>
            </a:r>
            <a:r>
              <a:rPr lang="en-US" dirty="0" smtClean="0"/>
              <a:t>. </a:t>
            </a:r>
            <a:r>
              <a:rPr lang="en-US" b="1" dirty="0" smtClean="0"/>
              <a:t>They would have been of Great Value in 1979 too!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90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GEFS-R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another case</a:t>
            </a:r>
          </a:p>
          <a:p>
            <a:endParaRPr lang="en-US" dirty="0"/>
          </a:p>
          <a:p>
            <a:r>
              <a:rPr lang="en-US" dirty="0" smtClean="0"/>
              <a:t>No good data available for this event</a:t>
            </a:r>
          </a:p>
          <a:p>
            <a:endParaRPr lang="en-US" dirty="0"/>
          </a:p>
          <a:p>
            <a:r>
              <a:rPr lang="en-US" dirty="0" smtClean="0"/>
              <a:t>But have a proxy event</a:t>
            </a:r>
            <a:r>
              <a:rPr lang="en-US" dirty="0" smtClean="0">
                <a:sym typeface="Wingdings" panose="05000000000000000000" pitchFamily="2" charset="2"/>
              </a:rPr>
              <a:t> 13-14 March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R-Climate Anomalies</a:t>
            </a:r>
            <a:endParaRPr lang="en-US" dirty="0"/>
          </a:p>
        </p:txBody>
      </p:sp>
      <p:pic>
        <p:nvPicPr>
          <p:cNvPr id="5" name="Picture 9" descr="http://talcott.wrh.noaa.gov/satable/archive/images/naefs_1993030900_conus_anom_prmsl_SFC_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752600"/>
            <a:ext cx="6534316" cy="480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talcott.wrh.noaa.gov/satable/archive/images/naefs_1993030900_conus_pctl_prmsl_SFC_1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19" y="1456333"/>
            <a:ext cx="6534316" cy="51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talcott.wrh.noaa.gov/satable/archive/images/naefs_1993030900_conus_freq_prmsl_SFC_1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39" y="1431644"/>
            <a:ext cx="6534316" cy="512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GEFS-R </a:t>
            </a:r>
            <a:r>
              <a:rPr lang="en-US" i="1" dirty="0" smtClean="0"/>
              <a:t>Proxy case March 1993 </a:t>
            </a:r>
            <a:r>
              <a:rPr lang="en-US" i="1" dirty="0" err="1" smtClean="0"/>
              <a:t>superstorm</a:t>
            </a:r>
            <a:endParaRPr lang="en-US" i="1" dirty="0"/>
          </a:p>
        </p:txBody>
      </p:sp>
      <p:pic>
        <p:nvPicPr>
          <p:cNvPr id="1026" name="Picture 2" descr="http://eyewall.met.psu.edu/rich/cases/MAR1993/COMPAREpresmsl1000-EAST00Z14MAR19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066800"/>
            <a:ext cx="7239000" cy="55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yewall.met.psu.edu/rich/cases/MAR1993/COMPAREugrdprs850-EAST00Z14MAR19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9873"/>
            <a:ext cx="7239000" cy="55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QPF amounts shorter lead-times</a:t>
            </a:r>
            <a:endParaRPr lang="en-US" dirty="0"/>
          </a:p>
        </p:txBody>
      </p:sp>
      <p:pic>
        <p:nvPicPr>
          <p:cNvPr id="2050" name="Picture 2" descr="http://eyewall.met.psu.edu/rich/cases/MAR1993/MIDATL-POP-00Z13MAR1993ZPOP6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68655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yewall.met.psu.edu/rich/cases/MAR1993/POP-MIDATL-GEFSR-00Z13MAR1993-12Z14MAR1993-50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8" y="1282368"/>
            <a:ext cx="7010400" cy="54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Leveraging the full R-Climate PDF</a:t>
            </a:r>
            <a:br>
              <a:rPr lang="en-US" dirty="0" smtClean="0"/>
            </a:br>
            <a:r>
              <a:rPr lang="en-US" sz="3100" i="1" dirty="0" smtClean="0"/>
              <a:t>works with automation/bots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NWS has WR-Situational Awareness</a:t>
            </a:r>
          </a:p>
          <a:p>
            <a:pPr lvl="1"/>
            <a:r>
              <a:rPr lang="en-US" i="1" dirty="0" smtClean="0"/>
              <a:t>Identifies strongly forced high impact events</a:t>
            </a:r>
          </a:p>
          <a:p>
            <a:pPr lvl="1"/>
            <a:r>
              <a:rPr lang="en-US" i="1" dirty="0" smtClean="0"/>
              <a:t>IDSS for significant large scale events</a:t>
            </a:r>
          </a:p>
          <a:p>
            <a:endParaRPr lang="en-US" dirty="0"/>
          </a:p>
          <a:p>
            <a:r>
              <a:rPr lang="en-US" dirty="0" smtClean="0"/>
              <a:t>Could provide inputs for Algorithms</a:t>
            </a:r>
          </a:p>
          <a:p>
            <a:pPr lvl="1"/>
            <a:r>
              <a:rPr lang="en-US" i="1" dirty="0" smtClean="0"/>
              <a:t>Extreme forecast indices</a:t>
            </a:r>
            <a:r>
              <a:rPr lang="en-US" i="1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R-Climate</a:t>
            </a:r>
            <a:r>
              <a:rPr lang="en-US" i="1" dirty="0" smtClean="0">
                <a:sym typeface="Wingdings" panose="05000000000000000000" pitchFamily="2" charset="2"/>
              </a:rPr>
              <a:t> based</a:t>
            </a:r>
          </a:p>
          <a:p>
            <a:pPr lvl="1"/>
            <a:r>
              <a:rPr lang="en-US" i="1" dirty="0" smtClean="0">
                <a:sym typeface="Wingdings" panose="05000000000000000000" pitchFamily="2" charset="2"/>
              </a:rPr>
              <a:t>Extreme weather alerts regional and locally</a:t>
            </a:r>
          </a:p>
          <a:p>
            <a:pPr lvl="2"/>
            <a:r>
              <a:rPr lang="en-US" i="1" dirty="0" smtClean="0">
                <a:sym typeface="Wingdings" panose="05000000000000000000" pitchFamily="2" charset="2"/>
              </a:rPr>
              <a:t>Exploitable PDF EFS and EFS PDF verse R-Climate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842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talcott.wrh.noaa.gov/satable/archive/images/naefs_1993030900_ne_anom_u_all_1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38000" r="7184" b="36858"/>
          <a:stretch>
            <a:fillRect/>
          </a:stretch>
        </p:blipFill>
        <p:spPr bwMode="auto">
          <a:xfrm>
            <a:off x="98901" y="129064"/>
            <a:ext cx="56435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talcott.wrh.noaa.gov/satable/archive/images/naefs_1993031100_ne_anom_u_all_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t="38188" r="7278" b="36861"/>
          <a:stretch>
            <a:fillRect/>
          </a:stretch>
        </p:blipFill>
        <p:spPr bwMode="auto">
          <a:xfrm>
            <a:off x="53181" y="2151380"/>
            <a:ext cx="563086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-46038" y="1592263"/>
            <a:ext cx="1179513" cy="3063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400" i="0">
                <a:solidFill>
                  <a:srgbClr val="FFFF00"/>
                </a:solidFill>
              </a:rPr>
              <a:t>700 hPa</a:t>
            </a: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3243263" y="1577975"/>
            <a:ext cx="1179512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400" i="0">
                <a:solidFill>
                  <a:srgbClr val="FFFF00"/>
                </a:solidFill>
              </a:rPr>
              <a:t>850 hPa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46037"/>
            <a:ext cx="3276600" cy="15319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/>
              <a:t>Zonal Wind </a:t>
            </a:r>
            <a:r>
              <a:rPr lang="en-US" sz="4000" dirty="0" smtClean="0"/>
              <a:t>Anomalies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0" y="1673225"/>
            <a:ext cx="3365500" cy="464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/>
              <a:t>120 hour forecast </a:t>
            </a:r>
          </a:p>
          <a:p>
            <a:pPr lvl="2">
              <a:defRPr/>
            </a:pPr>
            <a:r>
              <a:rPr lang="en-US" sz="1600" dirty="0"/>
              <a:t>700 </a:t>
            </a:r>
            <a:r>
              <a:rPr lang="en-US" sz="1600" dirty="0" smtClean="0"/>
              <a:t>hPa</a:t>
            </a:r>
            <a:r>
              <a:rPr lang="en-US" sz="1600" dirty="0"/>
              <a:t>:</a:t>
            </a:r>
            <a:r>
              <a:rPr lang="en-US" sz="1600" dirty="0" smtClean="0"/>
              <a:t> -3 to -4 </a:t>
            </a:r>
            <a:r>
              <a:rPr lang="el-GR" sz="1600" dirty="0" smtClean="0"/>
              <a:t>σ</a:t>
            </a:r>
            <a:endParaRPr lang="en-US" sz="1800" dirty="0"/>
          </a:p>
          <a:p>
            <a:pPr lvl="2">
              <a:defRPr/>
            </a:pPr>
            <a:r>
              <a:rPr lang="en-US" sz="1600" dirty="0"/>
              <a:t>850 </a:t>
            </a:r>
            <a:r>
              <a:rPr lang="en-US" sz="1600" dirty="0" smtClean="0"/>
              <a:t>hPa: -4 to -5 </a:t>
            </a:r>
            <a:r>
              <a:rPr lang="el-GR" sz="1600" dirty="0" smtClean="0"/>
              <a:t>σ</a:t>
            </a:r>
            <a:endParaRPr lang="en-US" sz="1600" dirty="0" smtClean="0"/>
          </a:p>
          <a:p>
            <a:pPr lvl="2">
              <a:defRPr/>
            </a:pPr>
            <a:r>
              <a:rPr lang="en-US" sz="1600" dirty="0" smtClean="0"/>
              <a:t> Significant values at 120 hours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/>
              <a:t>72 hour forecast</a:t>
            </a:r>
          </a:p>
          <a:p>
            <a:pPr lvl="2">
              <a:defRPr/>
            </a:pPr>
            <a:r>
              <a:rPr lang="en-US" sz="1600" dirty="0" smtClean="0"/>
              <a:t>-4 to -5 </a:t>
            </a:r>
            <a:r>
              <a:rPr lang="el-GR" sz="1600" dirty="0"/>
              <a:t>σ </a:t>
            </a:r>
            <a:r>
              <a:rPr lang="en-US" sz="1600" dirty="0" smtClean="0"/>
              <a:t>at both 700 </a:t>
            </a:r>
            <a:r>
              <a:rPr lang="en-US" sz="1600" dirty="0"/>
              <a:t>&amp; 850 hPa 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 smtClean="0"/>
              <a:t>24 hour forecast</a:t>
            </a:r>
          </a:p>
          <a:p>
            <a:pPr lvl="2">
              <a:defRPr/>
            </a:pPr>
            <a:r>
              <a:rPr lang="en-US" sz="1600" dirty="0" smtClean="0"/>
              <a:t>700 hPa: -4 to -5 </a:t>
            </a:r>
            <a:r>
              <a:rPr lang="el-GR" sz="1600" dirty="0"/>
              <a:t>σ </a:t>
            </a:r>
            <a:r>
              <a:rPr lang="en-US" sz="1600" dirty="0" smtClean="0"/>
              <a:t> </a:t>
            </a:r>
          </a:p>
          <a:p>
            <a:pPr lvl="2">
              <a:defRPr/>
            </a:pPr>
            <a:r>
              <a:rPr lang="en-US" sz="1600" dirty="0" smtClean="0"/>
              <a:t>850 hPa: 5 to -6 </a:t>
            </a:r>
            <a:r>
              <a:rPr lang="el-GR" sz="1600" dirty="0"/>
              <a:t>σ </a:t>
            </a:r>
            <a:endParaRPr lang="en-US" sz="1600" dirty="0" smtClean="0"/>
          </a:p>
          <a:p>
            <a:pPr lvl="2">
              <a:defRPr/>
            </a:pPr>
            <a:r>
              <a:rPr lang="en-US" sz="1600" dirty="0" smtClean="0"/>
              <a:t>Displaced to the northwest</a:t>
            </a:r>
            <a:endParaRPr lang="en-US" sz="1600" dirty="0"/>
          </a:p>
          <a:p>
            <a:pPr>
              <a:defRPr/>
            </a:pPr>
            <a:endParaRPr lang="en-US" dirty="0"/>
          </a:p>
        </p:txBody>
      </p:sp>
      <p:pic>
        <p:nvPicPr>
          <p:cNvPr id="18440" name="Picture 2" descr="http://talcott.wrh.noaa.gov/satable/archive/images/naefs_1993031100_ne_anom_u_all_7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t="90665" r="18068" b="2287"/>
          <a:stretch>
            <a:fillRect/>
          </a:stretch>
        </p:blipFill>
        <p:spPr bwMode="auto">
          <a:xfrm>
            <a:off x="1120775" y="6437313"/>
            <a:ext cx="3405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-31750" y="3706813"/>
            <a:ext cx="1179513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400" i="0">
                <a:solidFill>
                  <a:srgbClr val="FFFF00"/>
                </a:solidFill>
              </a:rPr>
              <a:t>700 hPa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3252788" y="3706813"/>
            <a:ext cx="1179512" cy="3063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400" i="0">
                <a:solidFill>
                  <a:srgbClr val="FFFF00"/>
                </a:solidFill>
              </a:rPr>
              <a:t>850 hPa</a:t>
            </a:r>
          </a:p>
        </p:txBody>
      </p:sp>
      <p:sp>
        <p:nvSpPr>
          <p:cNvPr id="18443" name="TextBox 7"/>
          <p:cNvSpPr txBox="1">
            <a:spLocks noChangeArrowheads="1"/>
          </p:cNvSpPr>
          <p:nvPr/>
        </p:nvSpPr>
        <p:spPr bwMode="auto">
          <a:xfrm>
            <a:off x="-1588" y="6350"/>
            <a:ext cx="5630863" cy="3063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400" b="0" i="0">
                <a:solidFill>
                  <a:srgbClr val="FFFF00"/>
                </a:solidFill>
              </a:rPr>
              <a:t>120 hour Forecast – Valid 00Z Mar 14 1993</a:t>
            </a:r>
          </a:p>
        </p:txBody>
      </p:sp>
      <p:sp>
        <p:nvSpPr>
          <p:cNvPr id="18444" name="TextBox 20"/>
          <p:cNvSpPr txBox="1">
            <a:spLocks noChangeArrowheads="1"/>
          </p:cNvSpPr>
          <p:nvPr/>
        </p:nvSpPr>
        <p:spPr bwMode="auto">
          <a:xfrm>
            <a:off x="7938" y="2120900"/>
            <a:ext cx="5621337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400" b="0" i="0">
                <a:solidFill>
                  <a:srgbClr val="FFFF00"/>
                </a:solidFill>
              </a:rPr>
              <a:t>72 hour Forecast – Valid 00Z Mar 14 1993</a:t>
            </a:r>
          </a:p>
        </p:txBody>
      </p:sp>
      <p:pic>
        <p:nvPicPr>
          <p:cNvPr id="18445" name="Picture 14" descr="http://talcott.wrh.noaa.gov/satable/archive/images/naefs_1993031300_ne_anom_u_all_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38065" r="7359" b="37291"/>
          <a:stretch>
            <a:fillRect/>
          </a:stretch>
        </p:blipFill>
        <p:spPr bwMode="auto">
          <a:xfrm>
            <a:off x="-1588" y="4395788"/>
            <a:ext cx="563086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Box 9"/>
          <p:cNvSpPr txBox="1">
            <a:spLocks noChangeArrowheads="1"/>
          </p:cNvSpPr>
          <p:nvPr/>
        </p:nvSpPr>
        <p:spPr bwMode="auto">
          <a:xfrm>
            <a:off x="1588" y="5967413"/>
            <a:ext cx="1179512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400" i="0">
                <a:solidFill>
                  <a:srgbClr val="FFFF00"/>
                </a:solidFill>
              </a:rPr>
              <a:t>700 hPa</a:t>
            </a:r>
          </a:p>
        </p:txBody>
      </p:sp>
      <p:sp>
        <p:nvSpPr>
          <p:cNvPr id="18447" name="TextBox 11"/>
          <p:cNvSpPr txBox="1">
            <a:spLocks noChangeArrowheads="1"/>
          </p:cNvSpPr>
          <p:nvPr/>
        </p:nvSpPr>
        <p:spPr bwMode="auto">
          <a:xfrm>
            <a:off x="3286125" y="5967413"/>
            <a:ext cx="1179513" cy="3063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400" i="0">
                <a:solidFill>
                  <a:srgbClr val="FFFF00"/>
                </a:solidFill>
              </a:rPr>
              <a:t>850 hPa</a:t>
            </a:r>
          </a:p>
        </p:txBody>
      </p:sp>
      <p:sp>
        <p:nvSpPr>
          <p:cNvPr id="18448" name="TextBox 20"/>
          <p:cNvSpPr txBox="1">
            <a:spLocks noChangeArrowheads="1"/>
          </p:cNvSpPr>
          <p:nvPr/>
        </p:nvSpPr>
        <p:spPr bwMode="auto">
          <a:xfrm>
            <a:off x="1588" y="4381500"/>
            <a:ext cx="5621337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800" b="1" i="1">
                <a:solidFill>
                  <a:srgbClr val="FFFFCC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Aft>
                <a:spcPct val="40000"/>
              </a:spcAft>
              <a:buChar char="–"/>
              <a:defRPr sz="2000" i="1">
                <a:solidFill>
                  <a:srgbClr val="FFFFFF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Aft>
                <a:spcPct val="40000"/>
              </a:spcAft>
              <a:buChar char="•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i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400" b="0" i="0">
                <a:solidFill>
                  <a:srgbClr val="FFFF00"/>
                </a:solidFill>
              </a:rPr>
              <a:t>24 hour Forecast – Valid 00Z Mar 14 1993</a:t>
            </a:r>
          </a:p>
        </p:txBody>
      </p:sp>
    </p:spTree>
    <p:extLst>
      <p:ext uri="{BB962C8B-B14F-4D97-AF65-F5344CB8AC3E}">
        <p14:creationId xmlns:p14="http://schemas.microsoft.com/office/powerpoint/2010/main" val="14142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59482" y="1912742"/>
            <a:ext cx="8565400" cy="3075604"/>
            <a:chOff x="381000" y="2142770"/>
            <a:chExt cx="8565400" cy="3075604"/>
          </a:xfrm>
        </p:grpSpPr>
        <p:pic>
          <p:nvPicPr>
            <p:cNvPr id="7" name="Picture 14" descr="http://talcott.wrh.noaa.gov/satable/archive/images/naefs_1993031300_ne_anom_u_all_2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" t="38065" r="7359" b="37291"/>
            <a:stretch>
              <a:fillRect/>
            </a:stretch>
          </p:blipFill>
          <p:spPr bwMode="auto">
            <a:xfrm>
              <a:off x="381000" y="2142770"/>
              <a:ext cx="8565400" cy="2830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://talcott.wrh.noaa.gov/satable/archive/images/naefs_1993030900_ne_pctl_u_all_12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6" t="90857" r="6960"/>
            <a:stretch>
              <a:fillRect/>
            </a:stretch>
          </p:blipFill>
          <p:spPr bwMode="auto">
            <a:xfrm>
              <a:off x="2817437" y="4727837"/>
              <a:ext cx="369252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57200" y="2244689"/>
            <a:ext cx="8565802" cy="2885233"/>
            <a:chOff x="228600" y="2087873"/>
            <a:chExt cx="8565802" cy="2885233"/>
          </a:xfrm>
        </p:grpSpPr>
        <p:pic>
          <p:nvPicPr>
            <p:cNvPr id="5" name="Picture 14" descr="http://talcott.wrh.noaa.gov/satable/archive/images/naefs_1993031300_ne_pctl_u_all_2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37952" r="7220" b="36926"/>
            <a:stretch>
              <a:fillRect/>
            </a:stretch>
          </p:blipFill>
          <p:spPr bwMode="auto">
            <a:xfrm>
              <a:off x="228600" y="2087873"/>
              <a:ext cx="8565802" cy="2885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http://talcott.wrh.noaa.gov/satable/archive/images/naefs_1993031100_ne_anom_u_all_7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0" t="90665" r="18068" b="2287"/>
            <a:stretch>
              <a:fillRect/>
            </a:stretch>
          </p:blipFill>
          <p:spPr bwMode="auto">
            <a:xfrm>
              <a:off x="2590800" y="4554006"/>
              <a:ext cx="3405188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41793" y="1962723"/>
            <a:ext cx="8550729" cy="2841590"/>
            <a:chOff x="623751" y="1842605"/>
            <a:chExt cx="8550729" cy="2841590"/>
          </a:xfrm>
        </p:grpSpPr>
        <p:pic>
          <p:nvPicPr>
            <p:cNvPr id="12" name="Picture 16" descr="http://talcott.wrh.noaa.gov/satable/archive/images/naefs_1993031300_ne_freq_u_all_24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3" t="38197" r="7359" b="37061"/>
            <a:stretch>
              <a:fillRect/>
            </a:stretch>
          </p:blipFill>
          <p:spPr bwMode="auto">
            <a:xfrm>
              <a:off x="623751" y="1842605"/>
              <a:ext cx="8550729" cy="284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http://talcott.wrh.noaa.gov/satable/archive/images/naefs_1993030900_ne_freq_u_all_120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2" t="90475" r="3040"/>
            <a:stretch>
              <a:fillRect/>
            </a:stretch>
          </p:blipFill>
          <p:spPr bwMode="auto">
            <a:xfrm>
              <a:off x="2695919" y="4072836"/>
              <a:ext cx="4075112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15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5908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“The </a:t>
            </a:r>
            <a:r>
              <a:rPr lang="en-US" i="1" dirty="0"/>
              <a:t>greatest snowstorm in more than half a century left the Washington area smothered under at most two feet of snow yesterday — a magnificent white menace that virtually imprisoned the city and sent road crews battling to reopen streets for this morning’s commuters</a:t>
            </a:r>
            <a:r>
              <a:rPr lang="en-US" i="1" dirty="0" smtClean="0"/>
              <a:t>.” </a:t>
            </a:r>
            <a:r>
              <a:rPr lang="en-US" dirty="0" smtClean="0"/>
              <a:t>Wash. Post 1979</a:t>
            </a:r>
            <a:endParaRPr lang="en-US" dirty="0"/>
          </a:p>
        </p:txBody>
      </p:sp>
      <p:pic>
        <p:nvPicPr>
          <p:cNvPr id="1030" name="Picture 6" descr="http://eyewall.met.psu.edu/rich/cases/19Feb1979/vanil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1444169"/>
            <a:ext cx="6858000" cy="52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yewall.met.psu.edu/rich/cases/19Feb1979/notvanil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1560195"/>
            <a:ext cx="6858000" cy="52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2025134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1970s Traditional view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Using R-Analysis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Climate (M-Climate)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Probability distribution functions from EFS or single model</a:t>
            </a:r>
          </a:p>
          <a:p>
            <a:pPr lvl="1"/>
            <a:r>
              <a:rPr lang="en-US" i="1" dirty="0" smtClean="0"/>
              <a:t>EFS and M-Climate based EFI </a:t>
            </a:r>
          </a:p>
          <a:p>
            <a:endParaRPr lang="en-US" sz="2800" dirty="0"/>
          </a:p>
          <a:p>
            <a:r>
              <a:rPr lang="en-US" dirty="0" smtClean="0"/>
              <a:t>When is model predicting a record or near record event</a:t>
            </a:r>
          </a:p>
          <a:p>
            <a:pPr lvl="1"/>
            <a:r>
              <a:rPr lang="en-US" i="1" dirty="0" smtClean="0"/>
              <a:t>Another means to add value to the forecast</a:t>
            </a:r>
          </a:p>
          <a:p>
            <a:pPr lvl="1"/>
            <a:r>
              <a:rPr lang="en-US" i="1" dirty="0" smtClean="0"/>
              <a:t>Another HIWE alert opportunity </a:t>
            </a:r>
          </a:p>
          <a:p>
            <a:pPr lvl="1"/>
            <a:r>
              <a:rPr lang="en-US" i="1" dirty="0" smtClean="0"/>
              <a:t>QPF is the best starting point for this activity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302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we move foreword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Leveraging seemingly disparate datasets</a:t>
            </a:r>
          </a:p>
          <a:p>
            <a:pPr lvl="1"/>
            <a:r>
              <a:rPr lang="en-US" i="1" dirty="0" smtClean="0"/>
              <a:t>We can improve identification of high impact weather events and thus decision support activities</a:t>
            </a:r>
          </a:p>
          <a:p>
            <a:pPr lvl="1"/>
            <a:r>
              <a:rPr lang="en-US" i="1" dirty="0" smtClean="0"/>
              <a:t>Tools but the forecaster over the process</a:t>
            </a:r>
          </a:p>
          <a:p>
            <a:pPr lvl="1"/>
            <a:endParaRPr lang="en-US" sz="1800" i="1" dirty="0" smtClean="0"/>
          </a:p>
          <a:p>
            <a:r>
              <a:rPr lang="en-US" dirty="0" smtClean="0"/>
              <a:t>Lends well to automation and automated alerts</a:t>
            </a:r>
          </a:p>
          <a:p>
            <a:pPr lvl="1"/>
            <a:r>
              <a:rPr lang="en-US" i="1" dirty="0" smtClean="0"/>
              <a:t>Where to focus activities and resources</a:t>
            </a:r>
          </a:p>
          <a:p>
            <a:pPr lvl="1"/>
            <a:r>
              <a:rPr lang="en-US" i="1" dirty="0" smtClean="0"/>
              <a:t>Few surprises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76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BOTS will be watching it like a hawk…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57381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encrypted-tbn2.gstatic.com/images?q=tbn:ANd9GcSUVdU4hfnnY-iiDeblE-20AVwErsz0AGZxWEaspZIeEk49kwiQ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oices.washingtonpost.com/capitalweathergang/images/SnowTotals_4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82" y="3276600"/>
            <a:ext cx="43053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eyewall.met.psu.edu/rich/cases/19Feb1979/analysis/MIDATL00Z19FEB1979hgtprs500-prmslmsl10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599"/>
            <a:ext cx="6858000" cy="52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yewall.met.psu.edu/rich/cases/19Feb1979/1983/MIDATL18Z14FEB1983hgtprs500-prmslmsl10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7"/>
            <a:ext cx="6858000" cy="52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yewall.met.psu.edu/rich/cases/19Feb1979/1993/MIDATL18Z13MAR1993hgtprs500-prmslmsl10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9"/>
            <a:ext cx="6858000" cy="52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yewall.met.psu.edu/rich/cases/19Feb1979/2003/MIDATL06Z17FEB2003hgtprs500-prmslmsl100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9"/>
            <a:ext cx="6858000" cy="52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yewall.met.psu.edu/rich/cases/19Feb1979/analysis/MIDATL00Z19FEB1979hgtprs500-prmslmsl10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8"/>
            <a:ext cx="6858000" cy="52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HIWE: Snow Storms over 30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R-Climate and HIWE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Traditional Standardized </a:t>
            </a:r>
            <a:r>
              <a:rPr lang="en-US" dirty="0" smtClean="0"/>
              <a:t>anomalies facilitate identifying features associated with significant high impact weather events</a:t>
            </a:r>
          </a:p>
          <a:p>
            <a:endParaRPr lang="en-US" dirty="0"/>
          </a:p>
          <a:p>
            <a:r>
              <a:rPr lang="en-US" dirty="0" smtClean="0"/>
              <a:t>Remove the guessing improving identification of larger scale </a:t>
            </a:r>
            <a:r>
              <a:rPr lang="en-US" b="1" i="1" dirty="0" smtClean="0"/>
              <a:t>high impact weather events </a:t>
            </a:r>
            <a:r>
              <a:rPr lang="en-US" dirty="0" smtClean="0"/>
              <a:t>(HIWE)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yewall.met.psu.edu/rich/cases/19Feb1979//sandyondru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143001"/>
            <a:ext cx="7239000" cy="55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yewall.met.psu.edu/rich/cases/19Feb1979//sandyonsteroi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143001"/>
            <a:ext cx="7239000" cy="55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Sandy was a dandy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R-Climate and HIWE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Traditional Standardized anomalies facilitate identifying features associated with significant high impact weather events</a:t>
            </a:r>
          </a:p>
          <a:p>
            <a:endParaRPr lang="en-US" dirty="0"/>
          </a:p>
          <a:p>
            <a:r>
              <a:rPr lang="en-US" dirty="0"/>
              <a:t>Remove the guessing improving identification of larger </a:t>
            </a:r>
            <a:r>
              <a:rPr lang="en-US" b="1" i="1" dirty="0"/>
              <a:t>scale high impact weather events </a:t>
            </a:r>
            <a:r>
              <a:rPr lang="en-US" dirty="0"/>
              <a:t>(HIWE)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Now we can leverage the full PDF</a:t>
            </a:r>
            <a:r>
              <a:rPr lang="en-US" dirty="0" smtClean="0">
                <a:sym typeface="Wingdings" panose="05000000000000000000" pitchFamily="2" charset="2"/>
              </a:rPr>
              <a:t> find extreme outliers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360622"/>
              </p:ext>
            </p:extLst>
          </p:nvPr>
        </p:nvGraphicFramePr>
        <p:xfrm>
          <a:off x="1371600" y="2150268"/>
          <a:ext cx="5657850" cy="401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Mean Sea-level Sandy </a:t>
            </a:r>
            <a:br>
              <a:rPr lang="en-US" dirty="0" smtClean="0"/>
            </a:br>
            <a:r>
              <a:rPr lang="en-US" sz="2800" b="1" i="1" u="sng" dirty="0" smtClean="0">
                <a:solidFill>
                  <a:srgbClr val="FF0000"/>
                </a:solidFill>
              </a:rPr>
              <a:t>if we know the PDF and the forecast automation can provide alerts to extreme events in tails of any distribution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398" y="1981200"/>
            <a:ext cx="7057454" cy="4352925"/>
            <a:chOff x="1243013" y="1252538"/>
            <a:chExt cx="6657975" cy="435292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3" y="1252538"/>
              <a:ext cx="6657975" cy="435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133600" y="4267200"/>
              <a:ext cx="0" cy="45720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409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R-Climate and Forecasts</a:t>
            </a:r>
            <a:br>
              <a:rPr lang="en-US" dirty="0" smtClean="0"/>
            </a:br>
            <a:r>
              <a:rPr lang="en-US" dirty="0" smtClean="0"/>
              <a:t>Simulation 0000 UTC 17 February 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3-4 images from WRF-EMS runs for brevity (runs completed in grib2)</a:t>
            </a:r>
          </a:p>
          <a:p>
            <a:pPr lvl="1"/>
            <a:r>
              <a:rPr lang="en-US" dirty="0" smtClean="0"/>
              <a:t>Traditional MSLP and QPF</a:t>
            </a:r>
          </a:p>
          <a:p>
            <a:pPr lvl="1"/>
            <a:r>
              <a:rPr lang="en-US" dirty="0" smtClean="0"/>
              <a:t>MSLP with Standardized anomalies</a:t>
            </a:r>
          </a:p>
          <a:p>
            <a:endParaRPr lang="en-US" dirty="0"/>
          </a:p>
          <a:p>
            <a:r>
              <a:rPr lang="en-US" dirty="0" smtClean="0"/>
              <a:t>Surface cyclone was not so impressive</a:t>
            </a:r>
            <a:r>
              <a:rPr lang="en-US" dirty="0" smtClean="0">
                <a:sym typeface="Wingdings" panose="05000000000000000000" pitchFamily="2" charset="2"/>
              </a:rPr>
              <a:t> anticyclone was!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Show GEFS traditional “Superstorm”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Traditional MSLP/3-hour QPF</a:t>
            </a:r>
            <a:endParaRPr lang="en-US" dirty="0"/>
          </a:p>
        </p:txBody>
      </p:sp>
      <p:pic>
        <p:nvPicPr>
          <p:cNvPr id="1026" name="Picture 2" descr="http://eyewall.met.psu.edu/rich/loo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1550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608</Words>
  <Application>Microsoft Office PowerPoint</Application>
  <PresentationFormat>On-screen Show (4:3)</PresentationFormat>
  <Paragraphs>127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Evolution in identifying High Impact Weather Events since 18-19 February 1979</vt:lpstr>
      <vt:lpstr>PowerPoint Presentation</vt:lpstr>
      <vt:lpstr>HIWE: Snow Storms over 30 years</vt:lpstr>
      <vt:lpstr>R-Climate and HIWE</vt:lpstr>
      <vt:lpstr>Sandy was a dandy</vt:lpstr>
      <vt:lpstr>R-Climate and HIWE</vt:lpstr>
      <vt:lpstr>The Mean Sea-level Sandy  if we know the PDF and the forecast automation can provide alerts to extreme events in tails of any distribution</vt:lpstr>
      <vt:lpstr>R-Climate and Forecasts Simulation 0000 UTC 17 February 1979</vt:lpstr>
      <vt:lpstr>Traditional MSLP/3-hour QPF</vt:lpstr>
      <vt:lpstr>MSLP and Standardized Anomalies</vt:lpstr>
      <vt:lpstr>Magnificent 850 hPa wind anomalies</vt:lpstr>
      <vt:lpstr>R-Climate</vt:lpstr>
      <vt:lpstr>GEFS-R </vt:lpstr>
      <vt:lpstr>R-Climate Anomalies</vt:lpstr>
      <vt:lpstr>GEFS-R Proxy case March 1993 superstorm</vt:lpstr>
      <vt:lpstr>Big QPF amounts shorter lead-times</vt:lpstr>
      <vt:lpstr>Leveraging the full R-Climate PDF works with automation/bots</vt:lpstr>
      <vt:lpstr>Zonal Wind Anomalies</vt:lpstr>
      <vt:lpstr>PowerPoint Presentation</vt:lpstr>
      <vt:lpstr>Model Climate (M-Climate)</vt:lpstr>
      <vt:lpstr>As we move foreword</vt:lpstr>
      <vt:lpstr>BOTS will be watching it like a hawk…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Cyclone forecasting</dc:title>
  <dc:creator>RICHARD.GRUMM</dc:creator>
  <cp:lastModifiedBy>Christine Schultz</cp:lastModifiedBy>
  <cp:revision>19</cp:revision>
  <dcterms:created xsi:type="dcterms:W3CDTF">2014-05-06T20:26:12Z</dcterms:created>
  <dcterms:modified xsi:type="dcterms:W3CDTF">2014-05-30T11:47:20Z</dcterms:modified>
</cp:coreProperties>
</file>