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Default Extension="wmv" ContentType="video/x-ms-wmv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notesSlides/notesSlide1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9" r:id="rId2"/>
    <p:sldMasterId id="2147483675" r:id="rId3"/>
    <p:sldMasterId id="2147483687" r:id="rId4"/>
    <p:sldMasterId id="2147483702" r:id="rId5"/>
    <p:sldMasterId id="2147483717" r:id="rId6"/>
    <p:sldMasterId id="2147483729" r:id="rId7"/>
    <p:sldMasterId id="2147483756" r:id="rId8"/>
    <p:sldMasterId id="2147483768" r:id="rId9"/>
    <p:sldMasterId id="2147483792" r:id="rId10"/>
    <p:sldMasterId id="2147483804" r:id="rId11"/>
    <p:sldMasterId id="2147483816" r:id="rId12"/>
  </p:sldMasterIdLst>
  <p:notesMasterIdLst>
    <p:notesMasterId r:id="rId46"/>
  </p:notesMasterIdLst>
  <p:handoutMasterIdLst>
    <p:handoutMasterId r:id="rId47"/>
  </p:handoutMasterIdLst>
  <p:sldIdLst>
    <p:sldId id="271" r:id="rId13"/>
    <p:sldId id="272" r:id="rId14"/>
    <p:sldId id="258" r:id="rId15"/>
    <p:sldId id="330" r:id="rId16"/>
    <p:sldId id="273" r:id="rId17"/>
    <p:sldId id="329" r:id="rId18"/>
    <p:sldId id="274" r:id="rId19"/>
    <p:sldId id="278" r:id="rId20"/>
    <p:sldId id="275" r:id="rId21"/>
    <p:sldId id="276" r:id="rId22"/>
    <p:sldId id="279" r:id="rId23"/>
    <p:sldId id="288" r:id="rId24"/>
    <p:sldId id="281" r:id="rId25"/>
    <p:sldId id="282" r:id="rId26"/>
    <p:sldId id="283" r:id="rId27"/>
    <p:sldId id="322" r:id="rId28"/>
    <p:sldId id="321" r:id="rId29"/>
    <p:sldId id="320" r:id="rId30"/>
    <p:sldId id="284" r:id="rId31"/>
    <p:sldId id="286" r:id="rId32"/>
    <p:sldId id="294" r:id="rId33"/>
    <p:sldId id="290" r:id="rId34"/>
    <p:sldId id="289" r:id="rId35"/>
    <p:sldId id="298" r:id="rId36"/>
    <p:sldId id="291" r:id="rId37"/>
    <p:sldId id="293" r:id="rId38"/>
    <p:sldId id="324" r:id="rId39"/>
    <p:sldId id="325" r:id="rId40"/>
    <p:sldId id="323" r:id="rId41"/>
    <p:sldId id="295" r:id="rId42"/>
    <p:sldId id="328" r:id="rId43"/>
    <p:sldId id="326" r:id="rId44"/>
    <p:sldId id="327" r:id="rId45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3" d="100"/>
          <a:sy n="63" d="100"/>
        </p:scale>
        <p:origin x="-208" y="-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9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C6839D75-6D2D-4912-A863-6F713EEFBE61}" type="datetimeFigureOut">
              <a:rPr lang="en-US" smtClean="0"/>
              <a:pPr/>
              <a:t>1/18/2013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1D7081B6-2F37-4F2A-AB3F-76C857DF93A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362596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A1F4AD46-46CD-4B1A-AD2E-1E95FE6270B9}" type="datetimeFigureOut">
              <a:rPr lang="en-US" smtClean="0"/>
              <a:pPr/>
              <a:t>1/18/2013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D77D70F5-6339-4F01-AFDA-D1F18CFDBE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97367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28362">
              <a:defRPr/>
            </a:pPr>
            <a:fld id="{6C2D88D6-4C71-4398-8F8A-7D8502E3ECFA}" type="slidenum">
              <a:rPr lang="en-US" smtClean="0">
                <a:solidFill>
                  <a:prstClr val="black"/>
                </a:solidFill>
              </a:rPr>
              <a:pPr defTabSz="928362">
                <a:defRPr/>
              </a:pPr>
              <a:t>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 txBox="1">
            <a:spLocks noGrp="1" noChangeArrowheads="1"/>
          </p:cNvSpPr>
          <p:nvPr/>
        </p:nvSpPr>
        <p:spPr bwMode="auto">
          <a:xfrm>
            <a:off x="3978275" y="8843963"/>
            <a:ext cx="30432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99" tIns="46650" rIns="93299" bIns="46650" anchor="b"/>
          <a:lstStyle/>
          <a:p>
            <a:pPr algn="r" defTabSz="931753" fontAlgn="base">
              <a:spcBef>
                <a:spcPct val="0"/>
              </a:spcBef>
              <a:spcAft>
                <a:spcPct val="0"/>
              </a:spcAft>
            </a:pPr>
            <a:fld id="{B06E3464-455D-423E-BFAE-9AFF28840CF6}" type="slidenum">
              <a:rPr lang="en-US" sz="1200">
                <a:solidFill>
                  <a:prstClr val="black"/>
                </a:solidFill>
                <a:latin typeface="Arial" charset="0"/>
                <a:cs typeface="Arial" charset="0"/>
              </a:rPr>
              <a:pPr algn="r" defTabSz="931753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7"/>
          <p:cNvSpPr txBox="1">
            <a:spLocks noGrp="1" noChangeArrowheads="1"/>
          </p:cNvSpPr>
          <p:nvPr/>
        </p:nvSpPr>
        <p:spPr bwMode="auto">
          <a:xfrm>
            <a:off x="3978275" y="8843963"/>
            <a:ext cx="304323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99" tIns="46650" rIns="93299" bIns="46650" anchor="b"/>
          <a:lstStyle/>
          <a:p>
            <a:pPr algn="r" defTabSz="931753" fontAlgn="base">
              <a:spcBef>
                <a:spcPct val="0"/>
              </a:spcBef>
              <a:spcAft>
                <a:spcPct val="0"/>
              </a:spcAft>
            </a:pPr>
            <a:fld id="{B06E3464-455D-423E-BFAE-9AFF28840CF6}" type="slidenum">
              <a:rPr lang="en-US" sz="1200">
                <a:solidFill>
                  <a:prstClr val="black"/>
                </a:solidFill>
                <a:latin typeface="Arial" charset="0"/>
                <a:cs typeface="Arial" charset="0"/>
              </a:rPr>
              <a:pPr algn="r" defTabSz="931753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235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2034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172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31753"/>
            <a:fld id="{03DB0991-4AE1-4A9B-BF08-21A80C37A9B8}" type="slidenum">
              <a:rPr lang="en-US" smtClean="0">
                <a:solidFill>
                  <a:prstClr val="black"/>
                </a:solidFill>
              </a:rPr>
              <a:pPr defTabSz="931753"/>
              <a:t>23</a:t>
            </a:fld>
            <a:endParaRPr 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538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847" indent="-285710" defTabSz="92538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2842" indent="-228568" defTabSz="92538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599979" indent="-228568" defTabSz="92538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116" indent="-228568" defTabSz="92538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253" indent="-228568" defTabSz="92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389" indent="-228568" defTabSz="92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8527" indent="-228568" defTabSz="92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5663" indent="-228568" defTabSz="92538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9802F60-CB54-49D5-B80D-2CF5B76D92E7}" type="slidenum">
              <a:rPr lang="en-US" smtClean="0">
                <a:solidFill>
                  <a:srgbClr val="000000"/>
                </a:solidFill>
                <a:latin typeface="Calibri" pitchFamily="34" charset="0"/>
              </a:rPr>
              <a:pPr eaLnBrk="1" hangingPunct="1"/>
              <a:t>2</a:t>
            </a:fld>
            <a:endParaRPr lang="en-US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57213" y="177800"/>
            <a:ext cx="5843587" cy="43830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5" y="4708527"/>
            <a:ext cx="5159375" cy="4138613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CF89A8-0B0F-41B8-9590-751DC682EBF6}" type="slidenum">
              <a:rPr lang="en-US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0870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31753"/>
            <a:fld id="{C0427F9E-A7D1-4216-BCDF-2D7BC60062B2}" type="slidenum">
              <a:rPr lang="en-US" smtClean="0">
                <a:solidFill>
                  <a:srgbClr val="000000"/>
                </a:solidFill>
              </a:rPr>
              <a:pPr defTabSz="931753"/>
              <a:t>4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31753"/>
            <a:fld id="{A18FC461-7FCD-47B1-85BD-2A1B405192F0}" type="slidenum">
              <a:rPr lang="en-US" smtClean="0">
                <a:solidFill>
                  <a:srgbClr val="000000"/>
                </a:solidFill>
              </a:rPr>
              <a:pPr defTabSz="931753"/>
              <a:t>7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31753"/>
            <a:fld id="{62551412-1E4D-4F5E-8AED-B9452B1B1793}" type="slidenum">
              <a:rPr lang="en-US" smtClean="0">
                <a:solidFill>
                  <a:srgbClr val="000000"/>
                </a:solidFill>
              </a:rPr>
              <a:pPr defTabSz="931753"/>
              <a:t>8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31753"/>
            <a:fld id="{93CCBC77-9164-41A6-A58C-793101AE627A}" type="slidenum">
              <a:rPr lang="en-US" smtClean="0">
                <a:solidFill>
                  <a:srgbClr val="000000"/>
                </a:solidFill>
              </a:rPr>
              <a:pPr defTabSz="931753"/>
              <a:t>9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31753"/>
            <a:fld id="{93CCBC77-9164-41A6-A58C-793101AE627A}" type="slidenum">
              <a:rPr lang="en-US" smtClean="0">
                <a:solidFill>
                  <a:srgbClr val="000000"/>
                </a:solidFill>
              </a:rPr>
              <a:pPr defTabSz="931753"/>
              <a:t>10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31753"/>
            <a:fld id="{1016A294-D62E-4283-A0A3-24FA56E3A5CC}" type="slidenum">
              <a:rPr lang="en-US" smtClean="0">
                <a:solidFill>
                  <a:srgbClr val="000000"/>
                </a:solidFill>
              </a:rPr>
              <a:pPr defTabSz="931753"/>
              <a:t>11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4252-1B7C-44E9-911C-ACED36C6810F}" type="datetimeFigureOut">
              <a:rPr lang="en-US" smtClean="0"/>
              <a:pPr/>
              <a:t>1/18/2013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CE95-7D96-44F8-ABC4-F94A00690E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07811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4252-1B7C-44E9-911C-ACED36C6810F}" type="datetimeFigureOut">
              <a:rPr lang="en-US" smtClean="0"/>
              <a:pPr/>
              <a:t>1/18/2013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CE95-7D96-44F8-ABC4-F94A00690E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7967258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F153-672B-47F3-AF14-E8CF98090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9636-44E7-422A-A440-78DD8ACEF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653683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F153-672B-47F3-AF14-E8CF98090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9636-44E7-422A-A440-78DD8ACEF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779681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F153-672B-47F3-AF14-E8CF98090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9636-44E7-422A-A440-78DD8ACEF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710196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9E460-EFE3-41CF-9E17-9C9200903F9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431467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FD204-9EFF-4838-8F0E-E4DCEF2F60B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913209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BDD72-F206-4593-8AF8-445F70AC362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6287834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9B42E-8C62-4E25-AF74-7CAAF94728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895068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FBEDE-13DA-4878-8BD6-B319F886A98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228315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C2D26-CDB3-4A1E-B2F6-0837AB6ABC2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033142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8EA63-73CB-4FD0-8613-4D3236068E9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3451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4252-1B7C-44E9-911C-ACED36C6810F}" type="datetimeFigureOut">
              <a:rPr lang="en-US" smtClean="0"/>
              <a:pPr/>
              <a:t>1/18/2013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CE95-7D96-44F8-ABC4-F94A00690E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7796150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C1380-6460-4E8B-8A19-4EEA11D3F0A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831162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7D127-EFE6-4AE1-BB45-B7DDA6EC371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988002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A5E4C-1C4A-4F1C-A5FC-1F9A58F85C6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91739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5BA88-860A-4845-BFE3-31980FAB970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933985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4252-1B7C-44E9-911C-ACED36C68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CE95-7D96-44F8-ABC4-F94A00690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291076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4252-1B7C-44E9-911C-ACED36C68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CE95-7D96-44F8-ABC4-F94A00690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49375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4252-1B7C-44E9-911C-ACED36C68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CE95-7D96-44F8-ABC4-F94A00690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643094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4252-1B7C-44E9-911C-ACED36C68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CE95-7D96-44F8-ABC4-F94A00690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826484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4252-1B7C-44E9-911C-ACED36C68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CE95-7D96-44F8-ABC4-F94A00690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470258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4252-1B7C-44E9-911C-ACED36C68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CE95-7D96-44F8-ABC4-F94A00690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25688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DA25236-EAD6-45F7-882F-457A8698AB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9485169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4252-1B7C-44E9-911C-ACED36C68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CE95-7D96-44F8-ABC4-F94A00690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5976468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4252-1B7C-44E9-911C-ACED36C68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CE95-7D96-44F8-ABC4-F94A00690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235215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4252-1B7C-44E9-911C-ACED36C68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CE95-7D96-44F8-ABC4-F94A00690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870788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4252-1B7C-44E9-911C-ACED36C68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CE95-7D96-44F8-ABC4-F94A00690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647975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4252-1B7C-44E9-911C-ACED36C68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CE95-7D96-44F8-ABC4-F94A00690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466855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4252-1B7C-44E9-911C-ACED36C68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CE95-7D96-44F8-ABC4-F94A00690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740827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4252-1B7C-44E9-911C-ACED36C68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CE95-7D96-44F8-ABC4-F94A00690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757985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4252-1B7C-44E9-911C-ACED36C68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CE95-7D96-44F8-ABC4-F94A00690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5316570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4252-1B7C-44E9-911C-ACED36C68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CE95-7D96-44F8-ABC4-F94A00690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170792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4252-1B7C-44E9-911C-ACED36C68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CE95-7D96-44F8-ABC4-F94A00690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4154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DEEE76B-CF60-406B-B1A5-130C7B0836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4004564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4252-1B7C-44E9-911C-ACED36C68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CE95-7D96-44F8-ABC4-F94A00690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2611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4252-1B7C-44E9-911C-ACED36C68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CE95-7D96-44F8-ABC4-F94A00690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964126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4252-1B7C-44E9-911C-ACED36C68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CE95-7D96-44F8-ABC4-F94A00690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071446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4252-1B7C-44E9-911C-ACED36C68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CE95-7D96-44F8-ABC4-F94A00690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2493969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4252-1B7C-44E9-911C-ACED36C68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CE95-7D96-44F8-ABC4-F94A00690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168846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4252-1B7C-44E9-911C-ACED36C68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CE95-7D96-44F8-ABC4-F94A00690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9166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FAF13C7-C355-4BE2-9BFE-8DD6361123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04305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29E2EEC-90C6-4D76-AAF1-4CA6A68DEA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99809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CE054F4-3093-4A1B-855D-076DC5E868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144458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BD4ED-F7CD-43B6-996A-2F89D05AB0E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8D4F8-6AFA-4068-8127-7D1DD90D1CE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013029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D740B-4065-4759-BE2E-0293DE344A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CA0EF-5D1B-4811-8F23-66165BA3DD1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21750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CCD79-AB4D-4957-B87C-C85275DBBD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16CC2-93E7-4933-A850-AA4D8CC7F54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0874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4252-1B7C-44E9-911C-ACED36C6810F}" type="datetimeFigureOut">
              <a:rPr lang="en-US" smtClean="0"/>
              <a:pPr/>
              <a:t>1/18/2013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CE95-7D96-44F8-ABC4-F94A00690E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61621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94B2E-0D88-4670-B925-8FEBAA0EFC0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F7A81-DA63-4F3A-A149-BE676697D70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311402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89DD-9B7B-4F79-8C67-637D07A6C81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35D52-F968-49BD-ACC4-F23A1B3A517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3053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C9DAA0-6EB3-4445-A983-CAC4EBD64E4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D1A39-1201-4D21-8456-45284006E8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04458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1653F-D12E-432A-B108-E890356589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62854-AA86-487B-96D3-34B660A6BF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048532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1B194-DA0A-49B4-83FB-CA9D9FD171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96BA0-FE69-4D90-955D-88102C1CA3F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34267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709E9-A88D-4DF8-AC03-3902380C2E5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AAC6A-FE56-4E61-9A32-96CD28BEFC6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23885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A7E68-8D5F-4A54-A98A-E6967A04DD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3529C-E95D-4A33-B773-5D8D103B628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211918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4DA21-3DDF-46AD-BF82-65689FF2E3A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B4A55-C6E8-4139-991C-1FEAF59DCB9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82132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696D901-92CA-49E2-920F-2F78AB087DF3}" type="datetime1">
              <a:rPr lang="en-US" smtClean="0"/>
              <a:pPr>
                <a:defRPr/>
              </a:pPr>
              <a:t>1/18/2013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FAF13C7-C355-4BE2-9BFE-8DD6361123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708277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6C08109-D193-4A9F-BB07-0F5E589E6B05}" type="datetime1">
              <a:rPr lang="en-US" smtClean="0"/>
              <a:pPr>
                <a:defRPr/>
              </a:pPr>
              <a:t>1/18/2013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FC4FBB7-4ADF-4837-9837-071E3DC461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48378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4252-1B7C-44E9-911C-ACED36C6810F}" type="datetimeFigureOut">
              <a:rPr lang="en-US" smtClean="0"/>
              <a:pPr/>
              <a:t>1/18/2013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CE95-7D96-44F8-ABC4-F94A00690E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68701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715930A-186E-427F-8CB2-89E0B792576F}" type="datetime1">
              <a:rPr lang="en-US" smtClean="0"/>
              <a:pPr>
                <a:defRPr/>
              </a:pPr>
              <a:t>1/18/2013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8D78F22-E98B-438F-8290-36CB1132B4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459058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8E7D8AC-C015-4779-9693-FD75AB89E415}" type="datetime1">
              <a:rPr lang="en-US" smtClean="0"/>
              <a:pPr>
                <a:defRPr/>
              </a:pPr>
              <a:t>1/18/2013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8296DB8-6E94-43AC-8C9C-27791D4E2E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459156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4046AAC-C26E-4F63-BDA9-2ABDF5D0E39C}" type="datetime1">
              <a:rPr lang="en-US" smtClean="0"/>
              <a:pPr>
                <a:defRPr/>
              </a:pPr>
              <a:t>1/18/2013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1F4AE3F-88E1-44CA-98AD-F75EF082FC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000884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5AEC8FD-4D33-4D49-A9DD-CFD528F65952}" type="datetime1">
              <a:rPr lang="en-US" smtClean="0"/>
              <a:pPr>
                <a:defRPr/>
              </a:pPr>
              <a:t>1/18/2013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29E2EEC-90C6-4D76-AAF1-4CA6A68DEA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147927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5F58353-8E31-4A45-95D0-9ACA0C1202B7}" type="datetime1">
              <a:rPr lang="en-US" smtClean="0"/>
              <a:pPr>
                <a:defRPr/>
              </a:pPr>
              <a:t>1/18/2013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DA25236-EAD6-45F7-882F-457A8698AB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19456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6C3CBEE-115D-4634-95EC-E17AA41DF3EB}" type="datetime1">
              <a:rPr lang="en-US" smtClean="0"/>
              <a:pPr>
                <a:defRPr/>
              </a:pPr>
              <a:t>1/18/2013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358CCF9-287E-4616-837A-B78A20C195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219514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B75F65E-57EF-4E09-9102-1F7E585EAA96}" type="datetime1">
              <a:rPr lang="en-US" smtClean="0"/>
              <a:pPr>
                <a:defRPr/>
              </a:pPr>
              <a:t>1/18/2013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6C4328D-5EB2-4A5D-9BA0-803A8FBF11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352071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5DD47EA-F7AA-4F13-AD47-67A5E96E897B}" type="datetime1">
              <a:rPr lang="en-US" smtClean="0"/>
              <a:pPr>
                <a:defRPr/>
              </a:pPr>
              <a:t>1/18/2013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2E41EC9-5D23-402A-A82E-267BAC3B38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964053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3EABFB1-F679-4577-82A9-691BB42C1BD5}" type="datetime1">
              <a:rPr lang="en-US" smtClean="0"/>
              <a:pPr>
                <a:defRPr/>
              </a:pPr>
              <a:t>1/18/2013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CB070B9-77D0-435A-9DEC-D722F404EB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741370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C162E92-41E6-41F6-9B4D-CDFCB4B3B14A}" type="datetime1">
              <a:rPr lang="en-US" smtClean="0"/>
              <a:pPr>
                <a:defRPr/>
              </a:pPr>
              <a:t>1/18/2013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E80CD5A-FBCD-4F50-BA77-FB24E4BC80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87763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4252-1B7C-44E9-911C-ACED36C6810F}" type="datetimeFigureOut">
              <a:rPr lang="en-US" smtClean="0"/>
              <a:pPr/>
              <a:t>1/18/2013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CE95-7D96-44F8-ABC4-F94A00690E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581565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CD640D1-36D9-4BAD-925F-C69FBBAF4555}" type="datetime1">
              <a:rPr lang="en-US" smtClean="0"/>
              <a:pPr>
                <a:defRPr/>
              </a:pPr>
              <a:t>1/18/2013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13207A6-2F7A-48AC-BA6B-C91326191D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305344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8F27D8A-64C5-402D-BDC1-02D7ED5BCD73}" type="datetime1">
              <a:rPr lang="en-US" smtClean="0"/>
              <a:pPr>
                <a:defRPr/>
              </a:pPr>
              <a:t>1/18/2013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DB22DB1-D0BE-4994-BF5A-687064A13C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99525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A7730-6B4D-4ED5-904E-8FC4FCFAA343}" type="datetime1">
              <a:rPr lang="en-US"/>
              <a:pPr>
                <a:defRPr/>
              </a:pPr>
              <a:t>1/18/2013</a:t>
            </a:fld>
            <a:r>
              <a:rPr lang="en-US"/>
              <a:t>January 5, 2006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C894F-1077-4F03-B35D-B7771A1045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6244954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1954E-AED0-492B-8A9C-E516B92C0681}" type="datetime1">
              <a:rPr lang="en-US"/>
              <a:pPr>
                <a:defRPr/>
              </a:pPr>
              <a:t>1/18/2013</a:t>
            </a:fld>
            <a:r>
              <a:rPr lang="en-US"/>
              <a:t>January 5, 2006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4F1D2-02F5-491D-AA8F-39A295B2DE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700045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C9807-A4BC-4AAD-BB76-C355328F0550}" type="datetime1">
              <a:rPr lang="en-US"/>
              <a:pPr>
                <a:defRPr/>
              </a:pPr>
              <a:t>1/18/2013</a:t>
            </a:fld>
            <a:r>
              <a:rPr lang="en-US"/>
              <a:t>January 5, 2006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523D9E-DF4F-444B-8CD2-B3A9F856389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399687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CD20-85F5-461D-A70C-49CE9C36761E}" type="datetime1">
              <a:rPr lang="en-US"/>
              <a:pPr>
                <a:defRPr/>
              </a:pPr>
              <a:t>1/18/2013</a:t>
            </a:fld>
            <a:r>
              <a:rPr lang="en-US"/>
              <a:t>January 5, 2006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7559A-6DB2-4FFD-B50C-7165AD048A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71563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2E17E-B7E2-4B77-A85E-F95C4AFE503C}" type="datetime1">
              <a:rPr lang="en-US"/>
              <a:pPr>
                <a:defRPr/>
              </a:pPr>
              <a:t>1/18/2013</a:t>
            </a:fld>
            <a:r>
              <a:rPr lang="en-US"/>
              <a:t>January 5, 2006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0D8052-EAA3-45AF-BC7D-88A84E5062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387154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A1DD8-7345-491C-A258-4A2E34AEE11B}" type="datetime1">
              <a:rPr lang="en-US"/>
              <a:pPr>
                <a:defRPr/>
              </a:pPr>
              <a:t>1/18/2013</a:t>
            </a:fld>
            <a:r>
              <a:rPr lang="en-US"/>
              <a:t>January 5, 2006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D3B93-78B5-46BA-B1C5-2C0DCDFBAC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496448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0C5399-9D48-4F84-8BC5-DCC897BDB9E4}" type="datetime1">
              <a:rPr lang="en-US"/>
              <a:pPr>
                <a:defRPr/>
              </a:pPr>
              <a:t>1/18/2013</a:t>
            </a:fld>
            <a:r>
              <a:rPr lang="en-US"/>
              <a:t>January 5, 2006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3FA96-08C4-4398-A214-55F363DE4B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392079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E7E01-D0D0-4B10-AECE-21C71F1D7035}" type="datetime1">
              <a:rPr lang="en-US"/>
              <a:pPr>
                <a:defRPr/>
              </a:pPr>
              <a:t>1/18/2013</a:t>
            </a:fld>
            <a:r>
              <a:rPr lang="en-US"/>
              <a:t>January 5, 2006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2476B-4652-4705-8017-6B945B5B14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07639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4252-1B7C-44E9-911C-ACED36C6810F}" type="datetimeFigureOut">
              <a:rPr lang="en-US" smtClean="0"/>
              <a:pPr/>
              <a:t>1/18/2013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CE95-7D96-44F8-ABC4-F94A00690E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70473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86975F-9BC3-4904-A4EC-0C4E925FD84E}" type="datetime1">
              <a:rPr lang="en-US"/>
              <a:pPr>
                <a:defRPr/>
              </a:pPr>
              <a:t>1/18/2013</a:t>
            </a:fld>
            <a:r>
              <a:rPr lang="en-US"/>
              <a:t>January 5, 2006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1065BC-A9DD-4894-956F-CF7DBC277E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6062457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C2FFF-8833-4CB1-9AB7-3DAA565BB65A}" type="datetime1">
              <a:rPr lang="en-US"/>
              <a:pPr>
                <a:defRPr/>
              </a:pPr>
              <a:t>1/18/2013</a:t>
            </a:fld>
            <a:r>
              <a:rPr lang="en-US"/>
              <a:t>January 5, 2006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97B5C-5EB6-441F-A956-B43C52C559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522452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30290-47C8-4BEC-894D-BAC852B453A7}" type="datetime1">
              <a:rPr lang="en-US"/>
              <a:pPr>
                <a:defRPr/>
              </a:pPr>
              <a:t>1/18/2013</a:t>
            </a:fld>
            <a:r>
              <a:rPr lang="en-US"/>
              <a:t>January 5, 2006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F7D03-CBC7-44C2-8D75-B0BA708BCF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987900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28600"/>
            <a:ext cx="6172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76400"/>
            <a:ext cx="38100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C6267-73C0-4E58-8537-0C88B86EBA88}" type="datetime1">
              <a:rPr lang="en-US"/>
              <a:pPr>
                <a:defRPr/>
              </a:pPr>
              <a:t>1/18/2013</a:t>
            </a:fld>
            <a:r>
              <a:rPr lang="en-US"/>
              <a:t>January 5, 2006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695C1-9096-40E8-A674-B4E547CCC49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804409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28600"/>
            <a:ext cx="6172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676400"/>
            <a:ext cx="7772400" cy="44196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94A0A-D397-4871-82D0-8F6ED84675EF}" type="datetime1">
              <a:rPr lang="en-US"/>
              <a:pPr>
                <a:defRPr/>
              </a:pPr>
              <a:t>1/18/2013</a:t>
            </a:fld>
            <a:r>
              <a:rPr lang="en-US"/>
              <a:t>January 5, 2006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E1F51A-BAA6-446C-AC70-6B430EFB5A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855196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28600"/>
            <a:ext cx="6172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676400"/>
            <a:ext cx="7772400" cy="4419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303E2-2F3F-44F7-A584-9FD510227DD2}" type="datetime1">
              <a:rPr lang="en-US"/>
              <a:pPr>
                <a:defRPr/>
              </a:pPr>
              <a:t>1/18/2013</a:t>
            </a:fld>
            <a:r>
              <a:rPr lang="en-US"/>
              <a:t>January 5, 2006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47217-40F8-4079-8347-16C1F1B65C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3795740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CDC7C42-06F9-4391-86C7-7100A165E678}" type="datetimeFigureOut">
              <a:rPr lang="en-US"/>
              <a:pPr>
                <a:defRPr/>
              </a:pPr>
              <a:t>1/18/2013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4F83A52-B6D0-46DB-9DC3-A48D7A249D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131591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CDC7C42-06F9-4391-86C7-7100A165E678}" type="datetimeFigureOut">
              <a:rPr lang="en-US"/>
              <a:pPr>
                <a:defRPr/>
              </a:pPr>
              <a:t>1/18/2013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838601F-3611-47E8-9062-773C19A089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748073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CDC7C42-06F9-4391-86C7-7100A165E678}" type="datetimeFigureOut">
              <a:rPr lang="en-US"/>
              <a:pPr>
                <a:defRPr/>
              </a:pPr>
              <a:t>1/18/2013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6D473333-4AAB-47C4-A8CC-39450C7903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056853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CDC7C42-06F9-4391-86C7-7100A165E678}" type="datetimeFigureOut">
              <a:rPr lang="en-US"/>
              <a:pPr>
                <a:defRPr/>
              </a:pPr>
              <a:t>1/18/2013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42EAEDA-0DF2-4F1E-9EB2-921F957094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46203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4252-1B7C-44E9-911C-ACED36C6810F}" type="datetimeFigureOut">
              <a:rPr lang="en-US" smtClean="0"/>
              <a:pPr/>
              <a:t>1/18/2013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CE95-7D96-44F8-ABC4-F94A00690E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849330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CDC7C42-06F9-4391-86C7-7100A165E678}" type="datetimeFigureOut">
              <a:rPr lang="en-US"/>
              <a:pPr>
                <a:defRPr/>
              </a:pPr>
              <a:t>1/18/2013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C47D158-B87E-4A7A-B3FF-463C67AA55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013923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CDC7C42-06F9-4391-86C7-7100A165E678}" type="datetimeFigureOut">
              <a:rPr lang="en-US"/>
              <a:pPr>
                <a:defRPr/>
              </a:pPr>
              <a:t>1/18/2013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8DD4041E-0CDA-4BE2-A703-7059F82CF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575031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CDC7C42-06F9-4391-86C7-7100A165E678}" type="datetimeFigureOut">
              <a:rPr lang="en-US"/>
              <a:pPr>
                <a:defRPr/>
              </a:pPr>
              <a:t>1/18/2013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921BBBFA-1A6F-4062-975C-3E2D6C5370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995206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CDC7C42-06F9-4391-86C7-7100A165E678}" type="datetimeFigureOut">
              <a:rPr lang="en-US"/>
              <a:pPr>
                <a:defRPr/>
              </a:pPr>
              <a:t>1/18/2013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3816803B-399A-4CC8-BEA3-4341909108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497843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CDC7C42-06F9-4391-86C7-7100A165E678}" type="datetimeFigureOut">
              <a:rPr lang="en-US"/>
              <a:pPr>
                <a:defRPr/>
              </a:pPr>
              <a:t>1/18/2013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0AAB4334-2D6A-4A90-8D23-6D94ADFA92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897672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CDC7C42-06F9-4391-86C7-7100A165E678}" type="datetimeFigureOut">
              <a:rPr lang="en-US"/>
              <a:pPr>
                <a:defRPr/>
              </a:pPr>
              <a:t>1/18/2013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7B534082-7892-46DC-A319-80DDA01BBC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205733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DCDC7C42-06F9-4391-86C7-7100A165E678}" type="datetimeFigureOut">
              <a:rPr lang="en-US"/>
              <a:pPr>
                <a:defRPr/>
              </a:pPr>
              <a:t>1/18/2013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B6D5C00-1FA6-4093-B0C6-5DDD815D61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75179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2EBD4-ED8C-45DC-9FBA-3E60ADDDF8BC}" type="datetime1">
              <a:rPr lang="en-US">
                <a:solidFill>
                  <a:srgbClr val="000000"/>
                </a:solidFill>
              </a:rPr>
              <a:pPr>
                <a:defRPr/>
              </a:pPr>
              <a:t>1/18/2013</a:t>
            </a:fld>
            <a:r>
              <a:rPr lang="en-US">
                <a:solidFill>
                  <a:srgbClr val="000000"/>
                </a:solidFill>
              </a:rPr>
              <a:t>January 5, 2006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935EE-66E2-4510-9D4C-2F8FD980E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4696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E830A-BB54-4F60-B74C-6481BBFA3650}" type="datetime1">
              <a:rPr lang="en-US">
                <a:solidFill>
                  <a:srgbClr val="000000"/>
                </a:solidFill>
              </a:rPr>
              <a:pPr>
                <a:defRPr/>
              </a:pPr>
              <a:t>1/18/2013</a:t>
            </a:fld>
            <a:r>
              <a:rPr lang="en-US">
                <a:solidFill>
                  <a:srgbClr val="000000"/>
                </a:solidFill>
              </a:rPr>
              <a:t>January 5, 2006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53B4C-E6AF-4B3A-ACC8-187F5DF190B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231160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1B086-CEE2-4E55-A3AF-A4079812129D}" type="datetime1">
              <a:rPr lang="en-US">
                <a:solidFill>
                  <a:srgbClr val="000000"/>
                </a:solidFill>
              </a:rPr>
              <a:pPr>
                <a:defRPr/>
              </a:pPr>
              <a:t>1/18/2013</a:t>
            </a:fld>
            <a:r>
              <a:rPr lang="en-US">
                <a:solidFill>
                  <a:srgbClr val="000000"/>
                </a:solidFill>
              </a:rPr>
              <a:t>January 5, 2006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7BDBF2-ACA4-4B00-961B-FA2DCC665A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61107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4252-1B7C-44E9-911C-ACED36C6810F}" type="datetimeFigureOut">
              <a:rPr lang="en-US" smtClean="0"/>
              <a:pPr/>
              <a:t>1/18/2013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CE95-7D96-44F8-ABC4-F94A00690E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2412603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764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EB0E5-F428-469F-9FCA-335BBBBC1A7C}" type="datetime1">
              <a:rPr lang="en-US">
                <a:solidFill>
                  <a:srgbClr val="000000"/>
                </a:solidFill>
              </a:rPr>
              <a:pPr>
                <a:defRPr/>
              </a:pPr>
              <a:t>1/18/2013</a:t>
            </a:fld>
            <a:r>
              <a:rPr lang="en-US">
                <a:solidFill>
                  <a:srgbClr val="000000"/>
                </a:solidFill>
              </a:rPr>
              <a:t>January 5, 2006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9F284-6866-42EF-8EBD-70AAA7B8DD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87506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F2844-FC74-478C-BC44-11DA9A60E3EC}" type="datetime1">
              <a:rPr lang="en-US">
                <a:solidFill>
                  <a:srgbClr val="000000"/>
                </a:solidFill>
              </a:rPr>
              <a:pPr>
                <a:defRPr/>
              </a:pPr>
              <a:t>1/18/2013</a:t>
            </a:fld>
            <a:r>
              <a:rPr lang="en-US">
                <a:solidFill>
                  <a:srgbClr val="000000"/>
                </a:solidFill>
              </a:rPr>
              <a:t>January 5, 2006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E9C03-5A2F-48AD-917B-B488740250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98196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1FEB6-72D4-4BA5-93EB-FAD2E5252422}" type="datetime1">
              <a:rPr lang="en-US">
                <a:solidFill>
                  <a:srgbClr val="000000"/>
                </a:solidFill>
              </a:rPr>
              <a:pPr>
                <a:defRPr/>
              </a:pPr>
              <a:t>1/18/2013</a:t>
            </a:fld>
            <a:r>
              <a:rPr lang="en-US">
                <a:solidFill>
                  <a:srgbClr val="000000"/>
                </a:solidFill>
              </a:rPr>
              <a:t>January 5, 2006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04F1D-CE9C-4331-87EF-BDD89AACAF8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2593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779DD7-AC72-477C-9D7D-11EA25C14C76}" type="datetime1">
              <a:rPr lang="en-US">
                <a:solidFill>
                  <a:srgbClr val="000000"/>
                </a:solidFill>
              </a:rPr>
              <a:pPr>
                <a:defRPr/>
              </a:pPr>
              <a:t>1/18/2013</a:t>
            </a:fld>
            <a:r>
              <a:rPr lang="en-US">
                <a:solidFill>
                  <a:srgbClr val="000000"/>
                </a:solidFill>
              </a:rPr>
              <a:t>January 5, 2006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0A09A-2836-4224-A642-F034A9CAC9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1659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F05E5-30A5-4DB8-8668-8873F18ACEE8}" type="datetime1">
              <a:rPr lang="en-US">
                <a:solidFill>
                  <a:srgbClr val="000000"/>
                </a:solidFill>
              </a:rPr>
              <a:pPr>
                <a:defRPr/>
              </a:pPr>
              <a:t>1/18/2013</a:t>
            </a:fld>
            <a:r>
              <a:rPr lang="en-US">
                <a:solidFill>
                  <a:srgbClr val="000000"/>
                </a:solidFill>
              </a:rPr>
              <a:t>January 5, 2006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16D688-3BAD-4CB3-A335-145F7A81B9A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85551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F7B217-9B9E-40EF-81CF-06DAF3227009}" type="datetime1">
              <a:rPr lang="en-US">
                <a:solidFill>
                  <a:srgbClr val="000000"/>
                </a:solidFill>
              </a:rPr>
              <a:pPr>
                <a:defRPr/>
              </a:pPr>
              <a:t>1/18/2013</a:t>
            </a:fld>
            <a:r>
              <a:rPr lang="en-US">
                <a:solidFill>
                  <a:srgbClr val="000000"/>
                </a:solidFill>
              </a:rPr>
              <a:t>January 5, 2006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C69C9-9092-43EC-8DAC-3295BC60EA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99035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C597B-E9CC-4B99-B41A-E68DECD48A65}" type="datetime1">
              <a:rPr lang="en-US">
                <a:solidFill>
                  <a:srgbClr val="000000"/>
                </a:solidFill>
              </a:rPr>
              <a:pPr>
                <a:defRPr/>
              </a:pPr>
              <a:t>1/18/2013</a:t>
            </a:fld>
            <a:r>
              <a:rPr lang="en-US">
                <a:solidFill>
                  <a:srgbClr val="000000"/>
                </a:solidFill>
              </a:rPr>
              <a:t>January 5, 2006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B572A-4DE7-43B4-826A-8CDDCE2FEF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70425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CDF0B7-AC82-4E7F-B6FB-23CE4DDE5B72}" type="datetime1">
              <a:rPr lang="en-US">
                <a:solidFill>
                  <a:srgbClr val="000000"/>
                </a:solidFill>
              </a:rPr>
              <a:pPr>
                <a:defRPr/>
              </a:pPr>
              <a:t>1/18/2013</a:t>
            </a:fld>
            <a:r>
              <a:rPr lang="en-US">
                <a:solidFill>
                  <a:srgbClr val="000000"/>
                </a:solidFill>
              </a:rPr>
              <a:t>January 5, 2006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BA669-D1AD-4BA9-AF99-11954FD59F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45804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28600"/>
            <a:ext cx="6172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76400"/>
            <a:ext cx="38100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8100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D373D-27D5-40CF-A778-0F0708BB2025}" type="datetime1">
              <a:rPr lang="en-US">
                <a:solidFill>
                  <a:srgbClr val="000000"/>
                </a:solidFill>
              </a:rPr>
              <a:pPr>
                <a:defRPr/>
              </a:pPr>
              <a:t>1/18/2013</a:t>
            </a:fld>
            <a:r>
              <a:rPr lang="en-US">
                <a:solidFill>
                  <a:srgbClr val="000000"/>
                </a:solidFill>
              </a:rPr>
              <a:t>January 5, 2006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D82BD-5C2B-449B-BAA6-8D2E4A599F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46600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28600"/>
            <a:ext cx="6172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676400"/>
            <a:ext cx="7772400" cy="44196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FB008-FBCD-4721-9413-745234597C2C}" type="datetime1">
              <a:rPr lang="en-US">
                <a:solidFill>
                  <a:srgbClr val="000000"/>
                </a:solidFill>
              </a:rPr>
              <a:pPr>
                <a:defRPr/>
              </a:pPr>
              <a:t>1/18/2013</a:t>
            </a:fld>
            <a:r>
              <a:rPr lang="en-US">
                <a:solidFill>
                  <a:srgbClr val="000000"/>
                </a:solidFill>
              </a:rPr>
              <a:t>January 5, 2006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E73EEE-B8E5-44BA-82AE-78C1ADCC5D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9076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4252-1B7C-44E9-911C-ACED36C6810F}" type="datetimeFigureOut">
              <a:rPr lang="en-US" smtClean="0"/>
              <a:pPr/>
              <a:t>1/18/2013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CE95-7D96-44F8-ABC4-F94A00690E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588443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28600"/>
            <a:ext cx="6172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676400"/>
            <a:ext cx="7772400" cy="4419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25A85-BA07-4D19-BA16-F040EFF5C997}" type="datetime1">
              <a:rPr lang="en-US">
                <a:solidFill>
                  <a:srgbClr val="000000"/>
                </a:solidFill>
              </a:rPr>
              <a:pPr>
                <a:defRPr/>
              </a:pPr>
              <a:t>1/18/2013</a:t>
            </a:fld>
            <a:r>
              <a:rPr lang="en-US">
                <a:solidFill>
                  <a:srgbClr val="000000"/>
                </a:solidFill>
              </a:rPr>
              <a:t>January 5, 2006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D0493-3285-4BA7-B48F-5BAF71CF93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12759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F153-672B-47F3-AF14-E8CF98090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9636-44E7-422A-A440-78DD8ACEF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8353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F153-672B-47F3-AF14-E8CF98090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9636-44E7-422A-A440-78DD8ACEF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77251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F153-672B-47F3-AF14-E8CF98090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9636-44E7-422A-A440-78DD8ACEF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5403134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F153-672B-47F3-AF14-E8CF98090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9636-44E7-422A-A440-78DD8ACEF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59052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F153-672B-47F3-AF14-E8CF98090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9636-44E7-422A-A440-78DD8ACEF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82435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F153-672B-47F3-AF14-E8CF98090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9636-44E7-422A-A440-78DD8ACEF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388459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F153-672B-47F3-AF14-E8CF98090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9636-44E7-422A-A440-78DD8ACEF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57314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F153-672B-47F3-AF14-E8CF98090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9636-44E7-422A-A440-78DD8ACEF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192514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F153-672B-47F3-AF14-E8CF98090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9636-44E7-422A-A440-78DD8ACEF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2043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A4252-1B7C-44E9-911C-ACED36C6810F}" type="datetimeFigureOut">
              <a:rPr lang="en-US" smtClean="0"/>
              <a:pPr/>
              <a:t>1/18/2013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CCE95-7D96-44F8-ABC4-F94A00690E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8865786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F153-672B-47F3-AF14-E8CF98090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9636-44E7-422A-A440-78DD8ACEF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39458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F153-672B-47F3-AF14-E8CF98090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9636-44E7-422A-A440-78DD8ACEF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660324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F153-672B-47F3-AF14-E8CF98090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9636-44E7-422A-A440-78DD8ACEF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351422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F153-672B-47F3-AF14-E8CF98090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9636-44E7-422A-A440-78DD8ACEF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29840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F153-672B-47F3-AF14-E8CF98090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9636-44E7-422A-A440-78DD8ACEF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6885070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F153-672B-47F3-AF14-E8CF98090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9636-44E7-422A-A440-78DD8ACEF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043778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F153-672B-47F3-AF14-E8CF98090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9636-44E7-422A-A440-78DD8ACEF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5206872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F153-672B-47F3-AF14-E8CF98090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9636-44E7-422A-A440-78DD8ACEF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94633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F153-672B-47F3-AF14-E8CF98090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9636-44E7-422A-A440-78DD8ACEF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7181023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EF153-672B-47F3-AF14-E8CF98090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79636-44E7-422A-A440-78DD8ACEF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4835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A4252-1B7C-44E9-911C-ACED36C6810F}" type="datetimeFigureOut">
              <a:rPr lang="en-US" smtClean="0"/>
              <a:pPr/>
              <a:t>1/18/2013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CCE95-7D96-44F8-ABC4-F94A00690E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91999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1BCBE-C64A-4023-9D4B-C37FC12CC85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5926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A4252-1B7C-44E9-911C-ACED36C68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CCE95-7D96-44F8-ABC4-F94A00690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115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A4252-1B7C-44E9-911C-ACED36C6810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CCE95-7D96-44F8-ABC4-F94A00690E9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6970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D76DF6-1523-4B9B-BC23-31AA6F1C361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89713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97F74B1-0A59-48B3-A495-2B216A5ED8F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6714130-D9C4-48C9-9F50-B22F526BE9B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3338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966997-42F1-41F1-BD05-6EF0B1500522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1/18/2013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D76DF6-1523-4B9B-BC23-31AA6F1C361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95189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doc_logo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696200" y="228600"/>
            <a:ext cx="121920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228600"/>
            <a:ext cx="6172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4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2ADF3A-6BEE-4C8F-8BE9-7A63B26C53F6}" type="datetime1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1/18/2013</a:t>
            </a:fld>
            <a:r>
              <a:rPr lang="en-US"/>
              <a:t>January 5, 2006</a:t>
            </a:r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018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39D2A5-FFAC-4B5A-9F76-60ACF852018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3080" name="Line 9"/>
          <p:cNvSpPr>
            <a:spLocks noChangeShapeType="1"/>
          </p:cNvSpPr>
          <p:nvPr/>
        </p:nvSpPr>
        <p:spPr bwMode="auto">
          <a:xfrm>
            <a:off x="228600" y="1524000"/>
            <a:ext cx="86868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30729" name="Picture 10" descr="NOAA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03200" y="225425"/>
            <a:ext cx="1216025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94356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83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DCDC7C42-06F9-4391-86C7-7100A165E678}" type="datetimeFigureOut">
              <a:rPr lang="en-US"/>
              <a:pPr>
                <a:defRPr/>
              </a:pPr>
              <a:t>1/18/2013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2091262F-6599-4E35-BB7C-C2C160527F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60188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doc_logo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696200" y="228600"/>
            <a:ext cx="121920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228600"/>
            <a:ext cx="6172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76400"/>
            <a:ext cx="77724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018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69EA40-CE35-4907-B245-93D45D7C97D9}" type="datetime1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1/18/2013</a:t>
            </a:fld>
            <a:r>
              <a:rPr lang="en-US">
                <a:solidFill>
                  <a:srgbClr val="000000"/>
                </a:solidFill>
              </a:rPr>
              <a:t>January 5, 2006</a:t>
            </a:r>
          </a:p>
        </p:txBody>
      </p:sp>
      <p:sp>
        <p:nvSpPr>
          <p:cNvPr id="5018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18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DBFF45-F716-4405-AE98-C1BDAD9A623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2" name="Line 9"/>
          <p:cNvSpPr>
            <a:spLocks noChangeShapeType="1"/>
          </p:cNvSpPr>
          <p:nvPr/>
        </p:nvSpPr>
        <p:spPr bwMode="auto">
          <a:xfrm>
            <a:off x="228600" y="1524000"/>
            <a:ext cx="8686800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  <a:ex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33" name="Picture 10" descr="NOAA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03200" y="225425"/>
            <a:ext cx="1216025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421696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EF153-672B-47F3-AF14-E8CF98090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79636-44E7-422A-A440-78DD8ACEF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0366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5EF153-672B-47F3-AF14-E8CF980906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79636-44E7-422A-A440-78DD8ACEFA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60992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wmv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6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0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0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gif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png"/><Relationship Id="rId4" Type="http://schemas.openxmlformats.org/officeDocument/2006/relationships/oleObject" Target="../embeddings/Microsoft_Office_Excel_97-2003_Worksheet1.xls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57200" y="137160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i="1" dirty="0" smtClean="0">
                <a:latin typeface="Times New Roman" pitchFamily="18" charset="0"/>
                <a:cs typeface="Times New Roman" pitchFamily="18" charset="0"/>
              </a:rPr>
              <a:t>A First Look at Hurricane Sandy</a:t>
            </a:r>
            <a:endParaRPr lang="en-US" sz="3600" i="1" dirty="0" smtClean="0"/>
          </a:p>
        </p:txBody>
      </p:sp>
      <p:sp>
        <p:nvSpPr>
          <p:cNvPr id="34819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04800" y="5815013"/>
            <a:ext cx="8458200" cy="914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0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i="1" dirty="0" smtClean="0"/>
              <a:t>“Where America’s Climate, Weather, Ocean and Space Weather Services Begin”</a:t>
            </a:r>
          </a:p>
        </p:txBody>
      </p:sp>
      <p:sp>
        <p:nvSpPr>
          <p:cNvPr id="112644" name="Line 1028"/>
          <p:cNvSpPr>
            <a:spLocks noChangeShapeType="1"/>
          </p:cNvSpPr>
          <p:nvPr/>
        </p:nvSpPr>
        <p:spPr bwMode="auto">
          <a:xfrm>
            <a:off x="685800" y="2667000"/>
            <a:ext cx="7848600" cy="0"/>
          </a:xfrm>
          <a:prstGeom prst="line">
            <a:avLst/>
          </a:prstGeom>
          <a:noFill/>
          <a:ln w="57150" cmpd="thinThick">
            <a:solidFill>
              <a:srgbClr val="0066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12645" name="Picture 1029" descr="DOC_LOGO_1X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0188"/>
            <a:ext cx="838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6" name="Picture 1030" descr="Noaa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388" y="228600"/>
            <a:ext cx="836612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7" name="Text Box 1031"/>
          <p:cNvSpPr txBox="1">
            <a:spLocks noChangeArrowheads="1"/>
          </p:cNvSpPr>
          <p:nvPr/>
        </p:nvSpPr>
        <p:spPr bwMode="auto">
          <a:xfrm>
            <a:off x="3429000" y="431165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i="1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12648" name="Rectangle 1033"/>
          <p:cNvSpPr>
            <a:spLocks noChangeArrowheads="1"/>
          </p:cNvSpPr>
          <p:nvPr/>
        </p:nvSpPr>
        <p:spPr bwMode="auto">
          <a:xfrm>
            <a:off x="685800" y="3124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000" i="1">
              <a:solidFill>
                <a:srgbClr val="1F497D"/>
              </a:solidFill>
            </a:endParaRPr>
          </a:p>
        </p:txBody>
      </p:sp>
      <p:grpSp>
        <p:nvGrpSpPr>
          <p:cNvPr id="112649" name="Group 1035"/>
          <p:cNvGrpSpPr>
            <a:grpSpLocks/>
          </p:cNvGrpSpPr>
          <p:nvPr/>
        </p:nvGrpSpPr>
        <p:grpSpPr bwMode="auto">
          <a:xfrm>
            <a:off x="990600" y="5257800"/>
            <a:ext cx="7145338" cy="685800"/>
            <a:chOff x="626" y="3408"/>
            <a:chExt cx="4501" cy="432"/>
          </a:xfrm>
        </p:grpSpPr>
        <p:pic>
          <p:nvPicPr>
            <p:cNvPr id="112653" name="Picture 1036" descr="wing_sunset2_small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2" y="3408"/>
              <a:ext cx="805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54" name="Picture 1037" descr="roughsea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" y="3409"/>
              <a:ext cx="746" cy="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55" name="Picture 103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21416" b="21416"/>
            <a:stretch>
              <a:fillRect/>
            </a:stretch>
          </p:blipFill>
          <p:spPr bwMode="auto">
            <a:xfrm>
              <a:off x="1373" y="3408"/>
              <a:ext cx="7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56" name="Picture 103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2798" b="9599"/>
            <a:stretch>
              <a:fillRect/>
            </a:stretch>
          </p:blipFill>
          <p:spPr bwMode="auto">
            <a:xfrm>
              <a:off x="2903" y="3409"/>
              <a:ext cx="738" cy="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57" name="Picture 1040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3210" b="12845"/>
            <a:stretch>
              <a:fillRect/>
            </a:stretch>
          </p:blipFill>
          <p:spPr bwMode="auto">
            <a:xfrm>
              <a:off x="3638" y="3409"/>
              <a:ext cx="687" cy="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58" name="Picture 1041" descr="PLOW_-_BUS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6250" b="18750"/>
            <a:stretch>
              <a:fillRect/>
            </a:stretch>
          </p:blipFill>
          <p:spPr bwMode="auto">
            <a:xfrm>
              <a:off x="2132" y="3408"/>
              <a:ext cx="768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650" name="TextBox 16"/>
          <p:cNvSpPr txBox="1">
            <a:spLocks noChangeArrowheads="1"/>
          </p:cNvSpPr>
          <p:nvPr/>
        </p:nvSpPr>
        <p:spPr bwMode="auto">
          <a:xfrm>
            <a:off x="2057400" y="2895600"/>
            <a:ext cx="4976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Dr. Louis W. </a:t>
            </a:r>
            <a:r>
              <a:rPr lang="en-US" sz="20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Uccellini</a:t>
            </a:r>
            <a:endParaRPr lang="en-US" sz="20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National Centers for Environmental Prediction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Director</a:t>
            </a:r>
          </a:p>
        </p:txBody>
      </p:sp>
      <p:sp>
        <p:nvSpPr>
          <p:cNvPr id="3482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16692D6-717A-480B-87CD-506C9E4FDC4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2652" name="TextBox 17"/>
          <p:cNvSpPr txBox="1">
            <a:spLocks noChangeArrowheads="1"/>
          </p:cNvSpPr>
          <p:nvPr/>
        </p:nvSpPr>
        <p:spPr bwMode="auto">
          <a:xfrm>
            <a:off x="1828800" y="3962400"/>
            <a:ext cx="5486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Town Hall Meeting: Hurricane and Post-Tropical Cyclone Sandy: Predictions, Warnings, Societal Impacts and </a:t>
            </a:r>
            <a:r>
              <a:rPr lang="en-US" sz="16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Response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AMS Annual Meeting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Austin, TX </a:t>
            </a:r>
            <a:endParaRPr lang="en-US" sz="16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January 7, 2013</a:t>
            </a:r>
            <a:endParaRPr lang="en-US" sz="16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459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3200" smtClean="0"/>
              <a:t>Hurricane Sandy:  Collaborative Forecast Process</a:t>
            </a:r>
          </a:p>
        </p:txBody>
      </p:sp>
      <p:sp>
        <p:nvSpPr>
          <p:cNvPr id="158722" name="Content Placeholder 1"/>
          <p:cNvSpPr>
            <a:spLocks noGrp="1"/>
          </p:cNvSpPr>
          <p:nvPr>
            <p:ph idx="1"/>
          </p:nvPr>
        </p:nvSpPr>
        <p:spPr>
          <a:xfrm>
            <a:off x="452438" y="1636713"/>
            <a:ext cx="5740400" cy="4419600"/>
          </a:xfrm>
        </p:spPr>
        <p:txBody>
          <a:bodyPr/>
          <a:lstStyle/>
          <a:p>
            <a:r>
              <a:rPr lang="en-US" sz="2400" dirty="0"/>
              <a:t>OPC – 96 hour surface chart </a:t>
            </a:r>
          </a:p>
          <a:p>
            <a:endParaRPr lang="en-US" sz="2400" dirty="0" smtClean="0"/>
          </a:p>
        </p:txBody>
      </p:sp>
      <p:sp>
        <p:nvSpPr>
          <p:cNvPr id="158723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A3B5417-75D5-4CD4-A5B0-40F4A5AFA2B4}" type="slidenum">
              <a:rPr lang="en-US" smtClean="0">
                <a:cs typeface="Arial" charset="0"/>
              </a:rPr>
              <a:pPr/>
              <a:t>10</a:t>
            </a:fld>
            <a:endParaRPr lang="en-US" smtClean="0">
              <a:cs typeface="Arial" charset="0"/>
            </a:endParaRPr>
          </a:p>
        </p:txBody>
      </p:sp>
      <p:sp>
        <p:nvSpPr>
          <p:cNvPr id="158724" name="Slide Number Placeholder 6"/>
          <p:cNvSpPr txBox="1">
            <a:spLocks noGrp="1"/>
          </p:cNvSpPr>
          <p:nvPr/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50D995-BE7C-45C4-9062-417FBAB614EB}" type="slidenum">
              <a:rPr lang="en-US" sz="1200">
                <a:solidFill>
                  <a:srgbClr val="000000"/>
                </a:solidFill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5872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2810" y="2173708"/>
            <a:ext cx="3332436" cy="2207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8" name="TextBox 2"/>
          <p:cNvSpPr txBox="1">
            <a:spLocks noChangeArrowheads="1"/>
          </p:cNvSpPr>
          <p:nvPr/>
        </p:nvSpPr>
        <p:spPr bwMode="auto">
          <a:xfrm>
            <a:off x="4875575" y="3480162"/>
            <a:ext cx="415085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cs typeface="Arial" charset="0"/>
              </a:rPr>
              <a:t>EMC – Wave Model forecasts</a:t>
            </a:r>
          </a:p>
        </p:txBody>
      </p:sp>
      <p:pic>
        <p:nvPicPr>
          <p:cNvPr id="158729" name="Picture 1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38446" y="4355374"/>
            <a:ext cx="4070417" cy="2500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32" name="Rectangle 2"/>
          <p:cNvSpPr>
            <a:spLocks noChangeArrowheads="1"/>
          </p:cNvSpPr>
          <p:nvPr/>
        </p:nvSpPr>
        <p:spPr bwMode="auto">
          <a:xfrm>
            <a:off x="7500303" y="5008109"/>
            <a:ext cx="17557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cs typeface="Arial" charset="0"/>
              </a:rPr>
              <a:t>36 hour wave height forecast (</a:t>
            </a:r>
            <a:r>
              <a:rPr lang="en-US" sz="1600" dirty="0" err="1">
                <a:solidFill>
                  <a:srgbClr val="000000"/>
                </a:solidFill>
                <a:cs typeface="Arial" charset="0"/>
              </a:rPr>
              <a:t>ft</a:t>
            </a:r>
            <a:r>
              <a:rPr lang="en-US" sz="1600" dirty="0">
                <a:solidFill>
                  <a:srgbClr val="000000"/>
                </a:solidFill>
                <a:cs typeface="Arial" charset="0"/>
              </a:rPr>
              <a:t>)</a:t>
            </a:r>
          </a:p>
        </p:txBody>
      </p:sp>
      <p:sp>
        <p:nvSpPr>
          <p:cNvPr id="21" name="Freeform 20"/>
          <p:cNvSpPr/>
          <p:nvPr/>
        </p:nvSpPr>
        <p:spPr>
          <a:xfrm rot="440365">
            <a:off x="1600200" y="3124200"/>
            <a:ext cx="1375040" cy="291735"/>
          </a:xfrm>
          <a:custGeom>
            <a:avLst/>
            <a:gdLst>
              <a:gd name="connsiteX0" fmla="*/ 1375040 w 1375040"/>
              <a:gd name="connsiteY0" fmla="*/ 0 h 335280"/>
              <a:gd name="connsiteX1" fmla="*/ 1335851 w 1375040"/>
              <a:gd name="connsiteY1" fmla="*/ 104503 h 335280"/>
              <a:gd name="connsiteX2" fmla="*/ 1166034 w 1375040"/>
              <a:gd name="connsiteY2" fmla="*/ 182880 h 335280"/>
              <a:gd name="connsiteX3" fmla="*/ 970091 w 1375040"/>
              <a:gd name="connsiteY3" fmla="*/ 195943 h 335280"/>
              <a:gd name="connsiteX4" fmla="*/ 539017 w 1375040"/>
              <a:gd name="connsiteY4" fmla="*/ 209006 h 335280"/>
              <a:gd name="connsiteX5" fmla="*/ 264697 w 1375040"/>
              <a:gd name="connsiteY5" fmla="*/ 209006 h 335280"/>
              <a:gd name="connsiteX6" fmla="*/ 29566 w 1375040"/>
              <a:gd name="connsiteY6" fmla="*/ 326572 h 335280"/>
              <a:gd name="connsiteX7" fmla="*/ 3440 w 1375040"/>
              <a:gd name="connsiteY7" fmla="*/ 326572 h 335280"/>
              <a:gd name="connsiteX8" fmla="*/ 3440 w 1375040"/>
              <a:gd name="connsiteY8" fmla="*/ 326572 h 33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75040" h="335280">
                <a:moveTo>
                  <a:pt x="1375040" y="0"/>
                </a:moveTo>
                <a:cubicBezTo>
                  <a:pt x="1372862" y="37011"/>
                  <a:pt x="1370685" y="74023"/>
                  <a:pt x="1335851" y="104503"/>
                </a:cubicBezTo>
                <a:cubicBezTo>
                  <a:pt x="1301017" y="134983"/>
                  <a:pt x="1226994" y="167640"/>
                  <a:pt x="1166034" y="182880"/>
                </a:cubicBezTo>
                <a:cubicBezTo>
                  <a:pt x="1105074" y="198120"/>
                  <a:pt x="1074594" y="191589"/>
                  <a:pt x="970091" y="195943"/>
                </a:cubicBezTo>
                <a:cubicBezTo>
                  <a:pt x="865588" y="200297"/>
                  <a:pt x="656583" y="206829"/>
                  <a:pt x="539017" y="209006"/>
                </a:cubicBezTo>
                <a:cubicBezTo>
                  <a:pt x="421451" y="211183"/>
                  <a:pt x="349605" y="189412"/>
                  <a:pt x="264697" y="209006"/>
                </a:cubicBezTo>
                <a:cubicBezTo>
                  <a:pt x="179789" y="228600"/>
                  <a:pt x="73109" y="306978"/>
                  <a:pt x="29566" y="326572"/>
                </a:cubicBezTo>
                <a:cubicBezTo>
                  <a:pt x="-13977" y="346166"/>
                  <a:pt x="3440" y="326572"/>
                  <a:pt x="3440" y="326572"/>
                </a:cubicBezTo>
                <a:lnTo>
                  <a:pt x="3440" y="326572"/>
                </a:lnTo>
              </a:path>
            </a:pathLst>
          </a:custGeom>
          <a:noFill/>
          <a:ln w="57150">
            <a:solidFill>
              <a:srgbClr val="FF0000"/>
            </a:solidFill>
            <a:headEnd type="none" w="lg" len="lg"/>
            <a:tailEnd type="stealth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9875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3200" smtClean="0"/>
              <a:t>Hurricane Sandy:  Collaborative Forecast Process</a:t>
            </a:r>
          </a:p>
        </p:txBody>
      </p:sp>
      <p:sp>
        <p:nvSpPr>
          <p:cNvPr id="163842" name="Content Placeholder 1"/>
          <p:cNvSpPr>
            <a:spLocks noGrp="1"/>
          </p:cNvSpPr>
          <p:nvPr>
            <p:ph idx="1"/>
          </p:nvPr>
        </p:nvSpPr>
        <p:spPr>
          <a:xfrm>
            <a:off x="463550" y="1711325"/>
            <a:ext cx="3598863" cy="4419600"/>
          </a:xfrm>
        </p:spPr>
        <p:txBody>
          <a:bodyPr/>
          <a:lstStyle/>
          <a:p>
            <a:r>
              <a:rPr lang="en-US" sz="2400" dirty="0" smtClean="0"/>
              <a:t>AWC – briefings for FAA staff: current weather, timing of impacts at facilities and airports, outlooks for recovery, coordinated with WFOs and CWSUs</a:t>
            </a:r>
          </a:p>
        </p:txBody>
      </p:sp>
      <p:sp>
        <p:nvSpPr>
          <p:cNvPr id="163843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8D3F9F4-1679-4C3C-A830-BAE59AC78E3A}" type="slidenum">
              <a:rPr lang="en-US" smtClean="0">
                <a:cs typeface="Arial" charset="0"/>
              </a:rPr>
              <a:pPr/>
              <a:t>11</a:t>
            </a:fld>
            <a:endParaRPr lang="en-US" smtClean="0">
              <a:cs typeface="Arial" charset="0"/>
            </a:endParaRPr>
          </a:p>
        </p:txBody>
      </p:sp>
      <p:sp>
        <p:nvSpPr>
          <p:cNvPr id="163844" name="Slide Number Placeholder 6"/>
          <p:cNvSpPr txBox="1">
            <a:spLocks noGrp="1"/>
          </p:cNvSpPr>
          <p:nvPr/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CCBB7FB9-5649-4F73-B3D7-9E9756CE5260}" type="slidenum">
              <a:rPr lang="en-US" sz="1200">
                <a:solidFill>
                  <a:srgbClr val="000000"/>
                </a:solidFill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3845" name="TextBox 2"/>
          <p:cNvSpPr txBox="1">
            <a:spLocks noChangeArrowheads="1"/>
          </p:cNvSpPr>
          <p:nvPr/>
        </p:nvSpPr>
        <p:spPr bwMode="auto">
          <a:xfrm>
            <a:off x="281714" y="4819650"/>
            <a:ext cx="3662362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en-US" sz="2400" dirty="0">
                <a:solidFill>
                  <a:srgbClr val="000000"/>
                </a:solidFill>
                <a:cs typeface="Arial" charset="0"/>
              </a:rPr>
              <a:t>SPC – </a:t>
            </a:r>
            <a:r>
              <a:rPr lang="en-US" sz="2400" dirty="0" err="1">
                <a:solidFill>
                  <a:srgbClr val="000000"/>
                </a:solidFill>
                <a:cs typeface="Arial" charset="0"/>
              </a:rPr>
              <a:t>Mesoscale</a:t>
            </a:r>
            <a:r>
              <a:rPr lang="en-US" sz="2400" dirty="0">
                <a:solidFill>
                  <a:srgbClr val="000000"/>
                </a:solidFill>
                <a:cs typeface="Arial" charset="0"/>
              </a:rPr>
              <a:t> Discussion highlighting blizzard conditions in the Appalachians </a:t>
            </a:r>
          </a:p>
        </p:txBody>
      </p:sp>
      <p:pic>
        <p:nvPicPr>
          <p:cNvPr id="1638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4076" y="4894263"/>
            <a:ext cx="2490788" cy="186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7" name="Picture 1"/>
          <p:cNvPicPr>
            <a:picLocks noChangeAspect="1"/>
          </p:cNvPicPr>
          <p:nvPr/>
        </p:nvPicPr>
        <p:blipFill>
          <a:blip r:embed="rId4" cstate="print"/>
          <a:srcRect l="20332" b="24947"/>
          <a:stretch>
            <a:fillRect/>
          </a:stretch>
        </p:blipFill>
        <p:spPr bwMode="auto">
          <a:xfrm>
            <a:off x="6496050" y="1630363"/>
            <a:ext cx="2492375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8" name="Picture 2"/>
          <p:cNvPicPr>
            <a:picLocks noChangeAspect="1"/>
          </p:cNvPicPr>
          <p:nvPr/>
        </p:nvPicPr>
        <p:blipFill>
          <a:blip r:embed="rId5" cstate="print"/>
          <a:srcRect l="24547" b="25826"/>
          <a:stretch>
            <a:fillRect/>
          </a:stretch>
        </p:blipFill>
        <p:spPr bwMode="auto">
          <a:xfrm>
            <a:off x="4178300" y="1630363"/>
            <a:ext cx="2284413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9" name="TextBox 3"/>
          <p:cNvSpPr txBox="1">
            <a:spLocks noChangeArrowheads="1"/>
          </p:cNvSpPr>
          <p:nvPr/>
        </p:nvSpPr>
        <p:spPr bwMode="auto">
          <a:xfrm>
            <a:off x="4302125" y="1758950"/>
            <a:ext cx="13081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cs typeface="Arial" charset="0"/>
              </a:rPr>
              <a:t>Normal air traffic</a:t>
            </a:r>
          </a:p>
        </p:txBody>
      </p:sp>
      <p:sp>
        <p:nvSpPr>
          <p:cNvPr id="163850" name="TextBox 10"/>
          <p:cNvSpPr txBox="1">
            <a:spLocks noChangeArrowheads="1"/>
          </p:cNvSpPr>
          <p:nvPr/>
        </p:nvSpPr>
        <p:spPr bwMode="auto">
          <a:xfrm>
            <a:off x="6562725" y="1741488"/>
            <a:ext cx="24431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FFFFFF"/>
                </a:solidFill>
                <a:cs typeface="Arial" charset="0"/>
              </a:rPr>
              <a:t>Air traffic during Hurricane Sandy</a:t>
            </a:r>
          </a:p>
        </p:txBody>
      </p:sp>
    </p:spTree>
    <p:extLst>
      <p:ext uri="{BB962C8B-B14F-4D97-AF65-F5344CB8AC3E}">
        <p14:creationId xmlns="" xmlns:p14="http://schemas.microsoft.com/office/powerpoint/2010/main" val="150124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8"/>
          <p:cNvSpPr txBox="1">
            <a:spLocks noGrp="1" noChangeArrowheads="1"/>
          </p:cNvSpPr>
          <p:nvPr/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E3CE86E-06FA-4750-8784-A4E7946841F6}" type="slidenum">
              <a:rPr lang="en-US" sz="1200">
                <a:solidFill>
                  <a:srgbClr val="000000"/>
                </a:solidFill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4499" name="Slide Number Placeholder 6"/>
          <p:cNvSpPr txBox="1">
            <a:spLocks noGrp="1"/>
          </p:cNvSpPr>
          <p:nvPr/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0144470-084E-4DB0-8942-74E4EB2FBF85}" type="slidenum">
              <a:rPr lang="en-US" sz="1200">
                <a:solidFill>
                  <a:srgbClr val="000000"/>
                </a:solidFill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450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76400" y="381000"/>
            <a:ext cx="6030913" cy="1143000"/>
          </a:xfrm>
        </p:spPr>
        <p:txBody>
          <a:bodyPr/>
          <a:lstStyle/>
          <a:p>
            <a:pPr algn="ctr" eaLnBrk="1" hangingPunct="1"/>
            <a:r>
              <a:rPr lang="en-US" sz="3200" dirty="0" smtClean="0"/>
              <a:t>Hurricane Sandy</a:t>
            </a:r>
            <a:r>
              <a:rPr lang="en-US" sz="3200" dirty="0"/>
              <a:t>: Communication Strategy</a:t>
            </a:r>
            <a:br>
              <a:rPr lang="en-US" sz="3200" dirty="0"/>
            </a:br>
            <a:endParaRPr lang="en-US" sz="3200" dirty="0" smtClean="0"/>
          </a:p>
        </p:txBody>
      </p:sp>
      <p:sp>
        <p:nvSpPr>
          <p:cNvPr id="23450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5800" y="1677760"/>
            <a:ext cx="7031038" cy="495164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sz="2400" dirty="0" smtClean="0"/>
              <a:t>Forecaster collaboration across All NCEP Centers, WFOs and Other NOAA LOs (NESDIS, NOS, OMAO); </a:t>
            </a:r>
            <a:r>
              <a:rPr lang="en-US" sz="2000" dirty="0" smtClean="0"/>
              <a:t>Specific local forecasts issued by WFOs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dirty="0" smtClean="0"/>
              <a:t>All special messages and linkages to local emergency centers through WFOs</a:t>
            </a:r>
          </a:p>
          <a:p>
            <a:pPr eaLnBrk="1" hangingPunct="1">
              <a:spcBef>
                <a:spcPct val="50000"/>
              </a:spcBef>
            </a:pPr>
            <a:r>
              <a:rPr lang="en-US" sz="2400" dirty="0" smtClean="0"/>
              <a:t>Focused outreach from Friday to                    Monday resulted in consistent                          message delivered to insure                         decision makers and the general                       public understood the dangerous                         impacts associated with Sandy</a:t>
            </a:r>
          </a:p>
        </p:txBody>
      </p:sp>
      <p:pic>
        <p:nvPicPr>
          <p:cNvPr id="234502" name="Picture 6" descr="NCWCP Sen_ Mikulski Tour 12_10_28 (22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4850" y="4351700"/>
            <a:ext cx="3359150" cy="25193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6385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8"/>
          <p:cNvSpPr txBox="1">
            <a:spLocks noGrp="1" noChangeArrowheads="1"/>
          </p:cNvSpPr>
          <p:nvPr/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2E3CE86E-06FA-4750-8784-A4E7946841F6}" type="slidenum">
              <a:rPr lang="en-US" sz="1200">
                <a:solidFill>
                  <a:srgbClr val="000000"/>
                </a:solidFill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4499" name="Slide Number Placeholder 6"/>
          <p:cNvSpPr txBox="1">
            <a:spLocks noGrp="1"/>
          </p:cNvSpPr>
          <p:nvPr/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00144470-084E-4DB0-8942-74E4EB2FBF85}" type="slidenum">
              <a:rPr lang="en-US" sz="1200">
                <a:solidFill>
                  <a:srgbClr val="000000"/>
                </a:solidFill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450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85925" y="215900"/>
            <a:ext cx="6030913" cy="1143000"/>
          </a:xfrm>
        </p:spPr>
        <p:txBody>
          <a:bodyPr/>
          <a:lstStyle/>
          <a:p>
            <a:pPr algn="ctr" eaLnBrk="1" hangingPunct="1"/>
            <a:r>
              <a:rPr lang="en-US" sz="3200" dirty="0" smtClean="0"/>
              <a:t>Hurricane Sandy: Communication Strategy</a:t>
            </a:r>
          </a:p>
        </p:txBody>
      </p:sp>
      <p:sp>
        <p:nvSpPr>
          <p:cNvPr id="23450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1025" y="1701030"/>
            <a:ext cx="7031038" cy="4657725"/>
          </a:xfrm>
        </p:spPr>
        <p:txBody>
          <a:bodyPr/>
          <a:lstStyle/>
          <a:p>
            <a:pPr eaLnBrk="1" hangingPunct="1">
              <a:spcBef>
                <a:spcPts val="1200"/>
              </a:spcBef>
            </a:pPr>
            <a:r>
              <a:rPr lang="en-US" sz="2400" dirty="0" smtClean="0"/>
              <a:t>Messaging Focused on </a:t>
            </a:r>
            <a:r>
              <a:rPr lang="en-US" sz="2400" b="1" i="1" dirty="0" smtClean="0"/>
              <a:t>Impact-</a:t>
            </a:r>
            <a:r>
              <a:rPr lang="en-US" sz="2400" dirty="0" smtClean="0"/>
              <a:t>Based Decision                           Support Services</a:t>
            </a:r>
          </a:p>
          <a:p>
            <a:pPr lvl="1" eaLnBrk="1" hangingPunct="1">
              <a:spcBef>
                <a:spcPts val="1200"/>
              </a:spcBef>
            </a:pPr>
            <a:r>
              <a:rPr lang="en-US" sz="2000" dirty="0" smtClean="0"/>
              <a:t>Unique nature of storm (tropical                                  to </a:t>
            </a:r>
            <a:r>
              <a:rPr lang="en-US" sz="2000" dirty="0" err="1" smtClean="0"/>
              <a:t>extratropical</a:t>
            </a:r>
            <a:r>
              <a:rPr lang="en-US" sz="2000" dirty="0" smtClean="0"/>
              <a:t> transition</a:t>
            </a:r>
          </a:p>
          <a:p>
            <a:pPr lvl="1" eaLnBrk="1" hangingPunct="1">
              <a:spcBef>
                <a:spcPts val="1200"/>
              </a:spcBef>
            </a:pPr>
            <a:r>
              <a:rPr lang="en-US" sz="2000" dirty="0">
                <a:solidFill>
                  <a:srgbClr val="000000"/>
                </a:solidFill>
              </a:rPr>
              <a:t>Large area affected by strong winds</a:t>
            </a:r>
          </a:p>
          <a:p>
            <a:pPr lvl="1" eaLnBrk="1" hangingPunct="1">
              <a:spcBef>
                <a:spcPts val="1200"/>
              </a:spcBef>
            </a:pPr>
            <a:r>
              <a:rPr lang="en-US" sz="2000" dirty="0" smtClean="0"/>
              <a:t>East to west track toward NJ</a:t>
            </a:r>
          </a:p>
          <a:p>
            <a:pPr lvl="1" eaLnBrk="1" hangingPunct="1">
              <a:spcBef>
                <a:spcPts val="1200"/>
              </a:spcBef>
            </a:pPr>
            <a:r>
              <a:rPr lang="en-US" sz="2000" dirty="0" smtClean="0"/>
              <a:t>Record surge/inundation in NJ</a:t>
            </a:r>
            <a:r>
              <a:rPr lang="en-US" sz="2000" dirty="0" smtClean="0">
                <a:sym typeface="Wingdings" pitchFamily="2" charset="2"/>
              </a:rPr>
              <a:t>                                       NYC SE New England</a:t>
            </a:r>
          </a:p>
          <a:p>
            <a:pPr lvl="1" eaLnBrk="1" hangingPunct="1">
              <a:spcBef>
                <a:spcPts val="1200"/>
              </a:spcBef>
            </a:pPr>
            <a:r>
              <a:rPr lang="en-US" sz="2000" dirty="0" smtClean="0">
                <a:sym typeface="Wingdings" pitchFamily="2" charset="2"/>
              </a:rPr>
              <a:t>Record blizzard in Appalachian                                        Mountains &amp; WV</a:t>
            </a:r>
          </a:p>
          <a:p>
            <a:pPr lvl="1" eaLnBrk="1" hangingPunct="1">
              <a:spcBef>
                <a:spcPts val="1200"/>
              </a:spcBef>
            </a:pPr>
            <a:r>
              <a:rPr lang="en-US" sz="2000" dirty="0" smtClean="0">
                <a:sym typeface="Wingdings" pitchFamily="2" charset="2"/>
              </a:rPr>
              <a:t>Threats emphasized particularly dangerous storm – “worst case scenario” compared to the Perfect Storm</a:t>
            </a:r>
            <a:endParaRPr lang="en-US" sz="20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819400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5486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51A626A-A0D6-4CFE-A54A-D47E509F905A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14</a:t>
            </a:fld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3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23838" y="1752600"/>
            <a:ext cx="8763000" cy="1143000"/>
          </a:xfrm>
        </p:spPr>
        <p:txBody>
          <a:bodyPr/>
          <a:lstStyle/>
          <a:p>
            <a:pPr algn="ctr" eaLnBrk="1" hangingPunct="1"/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Initial Look at Models Used by the Forecaster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 smtClean="0"/>
          </a:p>
        </p:txBody>
      </p:sp>
      <p:sp>
        <p:nvSpPr>
          <p:cNvPr id="167939" name="Line 3"/>
          <p:cNvSpPr>
            <a:spLocks noChangeShapeType="1"/>
          </p:cNvSpPr>
          <p:nvPr/>
        </p:nvSpPr>
        <p:spPr bwMode="auto">
          <a:xfrm>
            <a:off x="533400" y="3429000"/>
            <a:ext cx="7848600" cy="0"/>
          </a:xfrm>
          <a:prstGeom prst="line">
            <a:avLst/>
          </a:prstGeom>
          <a:noFill/>
          <a:ln w="57150" cmpd="thinThick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67940" name="Group 6"/>
          <p:cNvGrpSpPr>
            <a:grpSpLocks/>
          </p:cNvGrpSpPr>
          <p:nvPr/>
        </p:nvGrpSpPr>
        <p:grpSpPr bwMode="auto">
          <a:xfrm>
            <a:off x="531223" y="5562600"/>
            <a:ext cx="7145338" cy="685800"/>
            <a:chOff x="626" y="3408"/>
            <a:chExt cx="4501" cy="432"/>
          </a:xfrm>
        </p:grpSpPr>
        <p:pic>
          <p:nvPicPr>
            <p:cNvPr id="167941" name="Picture 7" descr="wing_sunset2_smal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22" y="3408"/>
              <a:ext cx="805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942" name="Picture 8" descr="roughsea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6" y="3409"/>
              <a:ext cx="746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943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 t="21416" b="21416"/>
            <a:stretch>
              <a:fillRect/>
            </a:stretch>
          </p:blipFill>
          <p:spPr bwMode="auto">
            <a:xfrm>
              <a:off x="1373" y="3408"/>
              <a:ext cx="757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944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 t="12798" b="9599"/>
            <a:stretch>
              <a:fillRect/>
            </a:stretch>
          </p:blipFill>
          <p:spPr bwMode="auto">
            <a:xfrm>
              <a:off x="2903" y="3409"/>
              <a:ext cx="738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945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 t="3210" b="12845"/>
            <a:stretch>
              <a:fillRect/>
            </a:stretch>
          </p:blipFill>
          <p:spPr bwMode="auto">
            <a:xfrm>
              <a:off x="3638" y="3409"/>
              <a:ext cx="687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946" name="Picture 12" descr="PLOW_-_BUS"/>
            <p:cNvPicPr>
              <a:picLocks noChangeAspect="1" noChangeArrowheads="1"/>
            </p:cNvPicPr>
            <p:nvPr/>
          </p:nvPicPr>
          <p:blipFill>
            <a:blip r:embed="rId7" cstate="print"/>
            <a:srcRect t="6250" b="18750"/>
            <a:stretch>
              <a:fillRect/>
            </a:stretch>
          </p:blipFill>
          <p:spPr bwMode="auto">
            <a:xfrm>
              <a:off x="2132" y="3408"/>
              <a:ext cx="768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="" xmlns:p14="http://schemas.microsoft.com/office/powerpoint/2010/main" val="19941070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1" name="Picture 4"/>
          <p:cNvPicPr>
            <a:picLocks noChangeAspect="1"/>
          </p:cNvPicPr>
          <p:nvPr/>
        </p:nvPicPr>
        <p:blipFill>
          <a:blip r:embed="rId2" cstate="print"/>
          <a:srcRect l="53372" t="5556"/>
          <a:stretch>
            <a:fillRect/>
          </a:stretch>
        </p:blipFill>
        <p:spPr bwMode="auto">
          <a:xfrm>
            <a:off x="914400" y="939800"/>
            <a:ext cx="170656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2" name="Picture 2" descr="C:\temp\Day 7-1.gif"/>
          <p:cNvPicPr>
            <a:picLocks noChangeAspect="1" noChangeArrowheads="1"/>
          </p:cNvPicPr>
          <p:nvPr/>
        </p:nvPicPr>
        <p:blipFill>
          <a:blip r:embed="rId3" cstate="print"/>
          <a:srcRect l="53571" t="6902" b="15517"/>
          <a:stretch>
            <a:fillRect/>
          </a:stretch>
        </p:blipFill>
        <p:spPr bwMode="auto">
          <a:xfrm>
            <a:off x="2622550" y="939800"/>
            <a:ext cx="1924050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63" name="Text Box 5"/>
          <p:cNvSpPr txBox="1">
            <a:spLocks noChangeArrowheads="1"/>
          </p:cNvSpPr>
          <p:nvPr/>
        </p:nvSpPr>
        <p:spPr bwMode="auto">
          <a:xfrm>
            <a:off x="889000" y="139700"/>
            <a:ext cx="7624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Hurricane Sandy: All Charts Valid 12Z October 29, 2012</a:t>
            </a:r>
          </a:p>
        </p:txBody>
      </p:sp>
      <p:pic>
        <p:nvPicPr>
          <p:cNvPr id="168964" name="Picture 2" descr="C:\temp\Day 6.gif"/>
          <p:cNvPicPr>
            <a:picLocks noChangeAspect="1" noChangeArrowheads="1"/>
          </p:cNvPicPr>
          <p:nvPr/>
        </p:nvPicPr>
        <p:blipFill>
          <a:blip r:embed="rId4" cstate="print"/>
          <a:srcRect l="53397" t="6876" b="18379"/>
          <a:stretch>
            <a:fillRect/>
          </a:stretch>
        </p:blipFill>
        <p:spPr bwMode="auto">
          <a:xfrm>
            <a:off x="4546600" y="939800"/>
            <a:ext cx="2005013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5" name="Picture 2" descr="C:\temp\Day 5.gif"/>
          <p:cNvPicPr>
            <a:picLocks noChangeAspect="1" noChangeArrowheads="1"/>
          </p:cNvPicPr>
          <p:nvPr/>
        </p:nvPicPr>
        <p:blipFill>
          <a:blip r:embed="rId5" cstate="print"/>
          <a:srcRect l="53458" t="6123" b="18771"/>
          <a:stretch>
            <a:fillRect/>
          </a:stretch>
        </p:blipFill>
        <p:spPr bwMode="auto">
          <a:xfrm>
            <a:off x="6477000" y="939800"/>
            <a:ext cx="1992313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6" name="Picture 2" descr="C:\temp\Day 4.gif"/>
          <p:cNvPicPr>
            <a:picLocks noChangeAspect="1" noChangeArrowheads="1"/>
          </p:cNvPicPr>
          <p:nvPr/>
        </p:nvPicPr>
        <p:blipFill>
          <a:blip r:embed="rId6" cstate="print"/>
          <a:srcRect l="53482" t="6326" b="11444"/>
          <a:stretch>
            <a:fillRect/>
          </a:stretch>
        </p:blipFill>
        <p:spPr bwMode="auto">
          <a:xfrm>
            <a:off x="914400" y="3302000"/>
            <a:ext cx="192405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7" name="Picture 2" descr="C:\temp\Day 3.gif"/>
          <p:cNvPicPr>
            <a:picLocks noChangeAspect="1" noChangeArrowheads="1"/>
          </p:cNvPicPr>
          <p:nvPr/>
        </p:nvPicPr>
        <p:blipFill>
          <a:blip r:embed="rId7" cstate="print"/>
          <a:srcRect l="53635" t="6699" b="11301"/>
          <a:stretch>
            <a:fillRect/>
          </a:stretch>
        </p:blipFill>
        <p:spPr bwMode="auto">
          <a:xfrm>
            <a:off x="2700338" y="3276600"/>
            <a:ext cx="1941512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8" name="Picture 2" descr="C:\temp\48 hours.gif"/>
          <p:cNvPicPr>
            <a:picLocks noChangeAspect="1" noChangeArrowheads="1"/>
          </p:cNvPicPr>
          <p:nvPr/>
        </p:nvPicPr>
        <p:blipFill>
          <a:blip r:embed="rId8" cstate="print"/>
          <a:srcRect l="53709" t="7117" r="1675" b="12624"/>
          <a:stretch>
            <a:fillRect/>
          </a:stretch>
        </p:blipFill>
        <p:spPr bwMode="auto">
          <a:xfrm>
            <a:off x="4521200" y="3276600"/>
            <a:ext cx="1879600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9" name="Picture 2" descr="C:\temp\24 hours.gif"/>
          <p:cNvPicPr>
            <a:picLocks noChangeAspect="1" noChangeArrowheads="1"/>
          </p:cNvPicPr>
          <p:nvPr/>
        </p:nvPicPr>
        <p:blipFill>
          <a:blip r:embed="rId9" cstate="print"/>
          <a:srcRect l="53979" t="7120" b="13443"/>
          <a:stretch>
            <a:fillRect/>
          </a:stretch>
        </p:blipFill>
        <p:spPr bwMode="auto">
          <a:xfrm>
            <a:off x="6400800" y="3276600"/>
            <a:ext cx="1957388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70" name="TextBox 11"/>
          <p:cNvSpPr txBox="1">
            <a:spLocks noChangeArrowheads="1"/>
          </p:cNvSpPr>
          <p:nvPr/>
        </p:nvSpPr>
        <p:spPr bwMode="auto">
          <a:xfrm>
            <a:off x="901700" y="968375"/>
            <a:ext cx="1358900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Surface Analysis</a:t>
            </a:r>
          </a:p>
        </p:txBody>
      </p:sp>
      <p:sp>
        <p:nvSpPr>
          <p:cNvPr id="168971" name="TextBox 12"/>
          <p:cNvSpPr txBox="1">
            <a:spLocks noChangeArrowheads="1"/>
          </p:cNvSpPr>
          <p:nvPr/>
        </p:nvSpPr>
        <p:spPr bwMode="auto">
          <a:xfrm>
            <a:off x="2622550" y="989013"/>
            <a:ext cx="1212850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7 day forecast</a:t>
            </a:r>
          </a:p>
        </p:txBody>
      </p:sp>
      <p:sp>
        <p:nvSpPr>
          <p:cNvPr id="168972" name="TextBox 13"/>
          <p:cNvSpPr txBox="1">
            <a:spLocks noChangeArrowheads="1"/>
          </p:cNvSpPr>
          <p:nvPr/>
        </p:nvSpPr>
        <p:spPr bwMode="auto">
          <a:xfrm>
            <a:off x="4521200" y="984250"/>
            <a:ext cx="1212850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6 day forecast</a:t>
            </a:r>
          </a:p>
        </p:txBody>
      </p:sp>
      <p:sp>
        <p:nvSpPr>
          <p:cNvPr id="168973" name="TextBox 14"/>
          <p:cNvSpPr txBox="1">
            <a:spLocks noChangeArrowheads="1"/>
          </p:cNvSpPr>
          <p:nvPr/>
        </p:nvSpPr>
        <p:spPr bwMode="auto">
          <a:xfrm>
            <a:off x="6477000" y="989013"/>
            <a:ext cx="1212850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5 day forecast</a:t>
            </a:r>
          </a:p>
        </p:txBody>
      </p:sp>
      <p:sp>
        <p:nvSpPr>
          <p:cNvPr id="168974" name="TextBox 15"/>
          <p:cNvSpPr txBox="1">
            <a:spLocks noChangeArrowheads="1"/>
          </p:cNvSpPr>
          <p:nvPr/>
        </p:nvSpPr>
        <p:spPr bwMode="auto">
          <a:xfrm>
            <a:off x="914400" y="3305175"/>
            <a:ext cx="1212850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4 day forecast</a:t>
            </a:r>
          </a:p>
        </p:txBody>
      </p:sp>
      <p:sp>
        <p:nvSpPr>
          <p:cNvPr id="168975" name="TextBox 16"/>
          <p:cNvSpPr txBox="1">
            <a:spLocks noChangeArrowheads="1"/>
          </p:cNvSpPr>
          <p:nvPr/>
        </p:nvSpPr>
        <p:spPr bwMode="auto">
          <a:xfrm>
            <a:off x="2595563" y="3309938"/>
            <a:ext cx="1212850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3 day forecast</a:t>
            </a:r>
          </a:p>
        </p:txBody>
      </p:sp>
      <p:sp>
        <p:nvSpPr>
          <p:cNvPr id="168976" name="TextBox 17"/>
          <p:cNvSpPr txBox="1">
            <a:spLocks noChangeArrowheads="1"/>
          </p:cNvSpPr>
          <p:nvPr/>
        </p:nvSpPr>
        <p:spPr bwMode="auto">
          <a:xfrm>
            <a:off x="4521200" y="3289300"/>
            <a:ext cx="1212850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2 day forecast</a:t>
            </a:r>
          </a:p>
        </p:txBody>
      </p:sp>
      <p:sp>
        <p:nvSpPr>
          <p:cNvPr id="168977" name="TextBox 18"/>
          <p:cNvSpPr txBox="1">
            <a:spLocks noChangeArrowheads="1"/>
          </p:cNvSpPr>
          <p:nvPr/>
        </p:nvSpPr>
        <p:spPr bwMode="auto">
          <a:xfrm>
            <a:off x="6394450" y="3279775"/>
            <a:ext cx="1212850" cy="3143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cs typeface="Arial" charset="0"/>
              </a:rPr>
              <a:t>1 day forecast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680" y="3733800"/>
            <a:ext cx="665162" cy="1069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395" y="3733800"/>
            <a:ext cx="6651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2033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imap://lauren%2Emorone@mail.nems.noaa.gov:993/fetch%3EUID%3E/INBOX%3E29509?part=1.2&amp;type=image/bmp&amp;filename=sandy_verif2.bm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237" y="37011"/>
            <a:ext cx="6481763" cy="6759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5575" y="1143000"/>
            <a:ext cx="2354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Forecasters Use Ensemble Means for Official Track Forecasts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866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N:\sandy postmortem\graphics\lowtrack - 00ZOct28b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9273" t="19663" b="40741"/>
          <a:stretch/>
        </p:blipFill>
        <p:spPr bwMode="auto">
          <a:xfrm>
            <a:off x="4027713" y="939795"/>
            <a:ext cx="4793355" cy="463130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149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Low Track Forecast – 1.5 days prior to landfall </a:t>
            </a:r>
            <a:endParaRPr lang="en-US" sz="2800" b="1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6976" t="113920" r="71710" b="-26399"/>
          <a:stretch/>
        </p:blipFill>
        <p:spPr bwMode="auto">
          <a:xfrm>
            <a:off x="381000" y="4419600"/>
            <a:ext cx="2855259" cy="75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308" t="102737" r="57862" b="-15337"/>
          <a:stretch/>
        </p:blipFill>
        <p:spPr bwMode="auto">
          <a:xfrm>
            <a:off x="676275" y="5853953"/>
            <a:ext cx="2819960" cy="765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1589" y="1076725"/>
            <a:ext cx="316384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* Note the ensemble spread at each forecast time.</a:t>
            </a:r>
          </a:p>
          <a:p>
            <a:endParaRPr lang="en-US" sz="1100" dirty="0" smtClean="0">
              <a:solidFill>
                <a:prstClr val="black"/>
              </a:solidFill>
            </a:endParaRPr>
          </a:p>
        </p:txBody>
      </p:sp>
      <p:pic>
        <p:nvPicPr>
          <p:cNvPr id="7" name="Picture 2" descr="N:\sandy postmortem\graphics\lowtrack - 00ZOct28b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4324" r="54038"/>
          <a:stretch/>
        </p:blipFill>
        <p:spPr bwMode="auto">
          <a:xfrm>
            <a:off x="489159" y="1924990"/>
            <a:ext cx="3194192" cy="185896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50139" y="5155604"/>
            <a:ext cx="181787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Storm accelerated towards New Jersey coast</a:t>
            </a:r>
            <a:endParaRPr lang="en-US" sz="1600" dirty="0">
              <a:solidFill>
                <a:prstClr val="black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6424391" y="3711260"/>
            <a:ext cx="727523" cy="1444344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72176" y="4187956"/>
            <a:ext cx="37889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SREF predicted acceleration </a:t>
            </a:r>
            <a:r>
              <a:rPr lang="en-US" dirty="0">
                <a:solidFill>
                  <a:prstClr val="black"/>
                </a:solidFill>
              </a:rPr>
              <a:t>of storm </a:t>
            </a:r>
            <a:r>
              <a:rPr lang="en-US" dirty="0" smtClean="0">
                <a:solidFill>
                  <a:prstClr val="black"/>
                </a:solidFill>
              </a:rPr>
              <a:t>36 </a:t>
            </a:r>
            <a:r>
              <a:rPr lang="en-US" dirty="0">
                <a:solidFill>
                  <a:prstClr val="black"/>
                </a:solidFill>
              </a:rPr>
              <a:t>hours of </a:t>
            </a:r>
            <a:r>
              <a:rPr lang="en-US" dirty="0" smtClean="0">
                <a:solidFill>
                  <a:prstClr val="black"/>
                </a:solidFill>
              </a:rPr>
              <a:t>before landfall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Storm acceleration still </a:t>
            </a:r>
            <a:r>
              <a:rPr lang="en-US" dirty="0" err="1" smtClean="0">
                <a:solidFill>
                  <a:prstClr val="black"/>
                </a:solidFill>
              </a:rPr>
              <a:t>underforecasted</a:t>
            </a:r>
            <a:endParaRPr lang="en-US" dirty="0" smtClean="0">
              <a:solidFill>
                <a:prstClr val="black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</a:rPr>
              <a:t>Is </a:t>
            </a:r>
            <a:r>
              <a:rPr lang="en-US" dirty="0">
                <a:solidFill>
                  <a:prstClr val="black"/>
                </a:solidFill>
              </a:rPr>
              <a:t>acceleration a function of the interaction of Sandy with the </a:t>
            </a:r>
            <a:r>
              <a:rPr lang="en-US" dirty="0" err="1">
                <a:solidFill>
                  <a:prstClr val="black"/>
                </a:solidFill>
              </a:rPr>
              <a:t>extratropical</a:t>
            </a:r>
            <a:r>
              <a:rPr lang="en-US" dirty="0">
                <a:solidFill>
                  <a:prstClr val="black"/>
                </a:solidFill>
              </a:rPr>
              <a:t> trough? The blocking ridge? Both?</a:t>
            </a:r>
          </a:p>
        </p:txBody>
      </p:sp>
    </p:spTree>
    <p:extLst>
      <p:ext uri="{BB962C8B-B14F-4D97-AF65-F5344CB8AC3E}">
        <p14:creationId xmlns="" xmlns:p14="http://schemas.microsoft.com/office/powerpoint/2010/main" val="363072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51A626A-A0D6-4CFE-A54A-D47E509F905A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18</a:t>
            </a:fld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3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23838" y="1752600"/>
            <a:ext cx="8763000" cy="1143000"/>
          </a:xfrm>
        </p:spPr>
        <p:txBody>
          <a:bodyPr/>
          <a:lstStyle/>
          <a:p>
            <a:pPr algn="ctr" eaLnBrk="1" hangingPunct="1"/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Verification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 smtClean="0"/>
          </a:p>
        </p:txBody>
      </p:sp>
      <p:sp>
        <p:nvSpPr>
          <p:cNvPr id="167939" name="Line 3"/>
          <p:cNvSpPr>
            <a:spLocks noChangeShapeType="1"/>
          </p:cNvSpPr>
          <p:nvPr/>
        </p:nvSpPr>
        <p:spPr bwMode="auto">
          <a:xfrm>
            <a:off x="533400" y="3429000"/>
            <a:ext cx="7848600" cy="0"/>
          </a:xfrm>
          <a:prstGeom prst="line">
            <a:avLst/>
          </a:prstGeom>
          <a:noFill/>
          <a:ln w="57150" cmpd="thinThick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67940" name="Group 6"/>
          <p:cNvGrpSpPr>
            <a:grpSpLocks/>
          </p:cNvGrpSpPr>
          <p:nvPr/>
        </p:nvGrpSpPr>
        <p:grpSpPr bwMode="auto">
          <a:xfrm>
            <a:off x="990600" y="5740400"/>
            <a:ext cx="7145338" cy="685800"/>
            <a:chOff x="626" y="3408"/>
            <a:chExt cx="4501" cy="432"/>
          </a:xfrm>
        </p:grpSpPr>
        <p:pic>
          <p:nvPicPr>
            <p:cNvPr id="167941" name="Picture 7" descr="wing_sunset2_smal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22" y="3408"/>
              <a:ext cx="805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942" name="Picture 8" descr="roughsea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6" y="3409"/>
              <a:ext cx="746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943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 t="21416" b="21416"/>
            <a:stretch>
              <a:fillRect/>
            </a:stretch>
          </p:blipFill>
          <p:spPr bwMode="auto">
            <a:xfrm>
              <a:off x="1373" y="3408"/>
              <a:ext cx="757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944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 t="12798" b="9599"/>
            <a:stretch>
              <a:fillRect/>
            </a:stretch>
          </p:blipFill>
          <p:spPr bwMode="auto">
            <a:xfrm>
              <a:off x="2903" y="3409"/>
              <a:ext cx="738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945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 t="3210" b="12845"/>
            <a:stretch>
              <a:fillRect/>
            </a:stretch>
          </p:blipFill>
          <p:spPr bwMode="auto">
            <a:xfrm>
              <a:off x="3638" y="3409"/>
              <a:ext cx="687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946" name="Picture 12" descr="PLOW_-_BUS"/>
            <p:cNvPicPr>
              <a:picLocks noChangeAspect="1" noChangeArrowheads="1"/>
            </p:cNvPicPr>
            <p:nvPr/>
          </p:nvPicPr>
          <p:blipFill>
            <a:blip r:embed="rId7" cstate="print"/>
            <a:srcRect t="6250" b="18750"/>
            <a:stretch>
              <a:fillRect/>
            </a:stretch>
          </p:blipFill>
          <p:spPr bwMode="auto">
            <a:xfrm>
              <a:off x="2132" y="3408"/>
              <a:ext cx="768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="" xmlns:p14="http://schemas.microsoft.com/office/powerpoint/2010/main" val="2075308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rricaneSandy-13Advisory-TrackComparesm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00229" y="78543"/>
            <a:ext cx="61435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  <a:cs typeface="Arial" charset="0"/>
              </a:rPr>
              <a:t>Hurricane Sandy</a:t>
            </a:r>
          </a:p>
          <a:p>
            <a:pPr algn="ctr"/>
            <a:r>
              <a:rPr lang="en-US" sz="2000" dirty="0">
                <a:solidFill>
                  <a:prstClr val="black"/>
                </a:solidFill>
                <a:cs typeface="Arial" charset="0"/>
              </a:rPr>
              <a:t>October 21, 2012 0345Z through October 31, 2012 1315Z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375" y="6245644"/>
            <a:ext cx="9053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cs typeface="Arial" charset="0"/>
              </a:rPr>
              <a:t>National Hurricane Center's 5 day forecast track issued at 11 a.m. EDT on Thursday, October 25</a:t>
            </a:r>
          </a:p>
        </p:txBody>
      </p:sp>
    </p:spTree>
    <p:extLst>
      <p:ext uri="{BB962C8B-B14F-4D97-AF65-F5344CB8AC3E}">
        <p14:creationId xmlns="" xmlns:p14="http://schemas.microsoft.com/office/powerpoint/2010/main" val="205632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81000"/>
            <a:ext cx="7359650" cy="654050"/>
          </a:xfrm>
        </p:spPr>
        <p:txBody>
          <a:bodyPr/>
          <a:lstStyle/>
          <a:p>
            <a:pPr eaLnBrk="1" hangingPunct="1"/>
            <a:r>
              <a:rPr lang="en-US" sz="4000" smtClean="0">
                <a:cs typeface="Times New Roman" pitchFamily="18" charset="0"/>
              </a:rPr>
              <a:t>Outline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447800"/>
            <a:ext cx="7467600" cy="518160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dirty="0" smtClean="0">
                <a:cs typeface="Times New Roman" pitchFamily="18" charset="0"/>
              </a:rPr>
              <a:t>Surface Characteristics of Sandy</a:t>
            </a:r>
          </a:p>
          <a:p>
            <a:pPr eaLnBrk="1" hangingPunct="1">
              <a:defRPr/>
            </a:pPr>
            <a:r>
              <a:rPr lang="en-US" dirty="0" smtClean="0">
                <a:cs typeface="Times New Roman" pitchFamily="18" charset="0"/>
              </a:rPr>
              <a:t>Forecasts for Sandy                                 (from the forecaster perspective)</a:t>
            </a:r>
          </a:p>
          <a:p>
            <a:pPr eaLnBrk="1" hangingPunct="1">
              <a:defRPr/>
            </a:pPr>
            <a:r>
              <a:rPr lang="en-US" dirty="0" smtClean="0">
                <a:cs typeface="Times New Roman" pitchFamily="18" charset="0"/>
              </a:rPr>
              <a:t>Communication Strategy</a:t>
            </a:r>
          </a:p>
          <a:p>
            <a:pPr eaLnBrk="1" hangingPunct="1">
              <a:defRPr/>
            </a:pPr>
            <a:r>
              <a:rPr lang="en-US" dirty="0" smtClean="0">
                <a:cs typeface="Times New Roman" pitchFamily="18" charset="0"/>
              </a:rPr>
              <a:t>Initial Look at Models used by Forecasters</a:t>
            </a:r>
          </a:p>
          <a:p>
            <a:pPr eaLnBrk="1" hangingPunct="1">
              <a:defRPr/>
            </a:pPr>
            <a:r>
              <a:rPr lang="en-US" dirty="0" smtClean="0">
                <a:cs typeface="Times New Roman" pitchFamily="18" charset="0"/>
              </a:rPr>
              <a:t>Verifications</a:t>
            </a:r>
          </a:p>
          <a:p>
            <a:pPr eaLnBrk="1" hangingPunct="1">
              <a:defRPr/>
            </a:pPr>
            <a:r>
              <a:rPr lang="en-US" dirty="0" smtClean="0">
                <a:cs typeface="Times New Roman" pitchFamily="18" charset="0"/>
              </a:rPr>
              <a:t>Issues/Challenges – Ongoing Experiments</a:t>
            </a:r>
          </a:p>
          <a:p>
            <a:pPr eaLnBrk="1" hangingPunct="1">
              <a:defRPr/>
            </a:pPr>
            <a:r>
              <a:rPr lang="en-US" dirty="0" smtClean="0">
                <a:cs typeface="Times New Roman" pitchFamily="18" charset="0"/>
              </a:rPr>
              <a:t>Summary</a:t>
            </a:r>
            <a:br>
              <a:rPr lang="en-US" dirty="0" smtClean="0">
                <a:cs typeface="Times New Roman" pitchFamily="18" charset="0"/>
              </a:rPr>
            </a:br>
            <a:endParaRPr lang="en-US" dirty="0" smtClean="0">
              <a:cs typeface="Times New Roman" pitchFamily="18" charset="0"/>
            </a:endParaRPr>
          </a:p>
        </p:txBody>
      </p:sp>
      <p:sp>
        <p:nvSpPr>
          <p:cNvPr id="113669" name="Line 4"/>
          <p:cNvSpPr>
            <a:spLocks noChangeShapeType="1"/>
          </p:cNvSpPr>
          <p:nvPr/>
        </p:nvSpPr>
        <p:spPr bwMode="auto">
          <a:xfrm>
            <a:off x="762000" y="1147763"/>
            <a:ext cx="7696200" cy="0"/>
          </a:xfrm>
          <a:prstGeom prst="line">
            <a:avLst/>
          </a:prstGeom>
          <a:noFill/>
          <a:ln w="57150" cmpd="thinThick">
            <a:solidFill>
              <a:srgbClr val="0099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3670" name="Picture 5" descr="DOC_LOGO_1X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2088"/>
            <a:ext cx="838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1" name="Picture 6" descr="Noaa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388" y="190500"/>
            <a:ext cx="836612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C4FBB7-4ADF-4837-9837-071E3DC4615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882201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extBox 2"/>
          <p:cNvSpPr txBox="1">
            <a:spLocks noChangeArrowheads="1"/>
          </p:cNvSpPr>
          <p:nvPr/>
        </p:nvSpPr>
        <p:spPr bwMode="auto">
          <a:xfrm>
            <a:off x="2651125" y="566738"/>
            <a:ext cx="4535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prstClr val="black"/>
                </a:solidFill>
                <a:latin typeface="Arial" charset="0"/>
                <a:cs typeface="Arial" charset="0"/>
              </a:rPr>
              <a:t>Hurricane Sandy Precipitation</a:t>
            </a:r>
          </a:p>
        </p:txBody>
      </p:sp>
      <p:sp>
        <p:nvSpPr>
          <p:cNvPr id="169986" name="TextBox 3"/>
          <p:cNvSpPr txBox="1">
            <a:spLocks noChangeArrowheads="1"/>
          </p:cNvSpPr>
          <p:nvPr/>
        </p:nvSpPr>
        <p:spPr bwMode="auto">
          <a:xfrm>
            <a:off x="1412875" y="1387475"/>
            <a:ext cx="17954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  <a:cs typeface="Arial" charset="0"/>
              </a:rPr>
              <a:t>HPC Forecast</a:t>
            </a:r>
          </a:p>
        </p:txBody>
      </p:sp>
      <p:sp>
        <p:nvSpPr>
          <p:cNvPr id="169987" name="TextBox 4"/>
          <p:cNvSpPr txBox="1">
            <a:spLocks noChangeArrowheads="1"/>
          </p:cNvSpPr>
          <p:nvPr/>
        </p:nvSpPr>
        <p:spPr bwMode="auto">
          <a:xfrm>
            <a:off x="5745163" y="1385888"/>
            <a:ext cx="1441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  <a:cs typeface="Arial" charset="0"/>
              </a:rPr>
              <a:t>Verification</a:t>
            </a:r>
          </a:p>
        </p:txBody>
      </p:sp>
      <p:sp>
        <p:nvSpPr>
          <p:cNvPr id="169988" name="TextBox 5"/>
          <p:cNvSpPr txBox="1">
            <a:spLocks noChangeArrowheads="1"/>
          </p:cNvSpPr>
          <p:nvPr/>
        </p:nvSpPr>
        <p:spPr bwMode="auto">
          <a:xfrm>
            <a:off x="2481263" y="5734050"/>
            <a:ext cx="4584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prstClr val="black"/>
                </a:solidFill>
                <a:latin typeface="Arial" charset="0"/>
                <a:cs typeface="Arial" charset="0"/>
              </a:rPr>
              <a:t>October 24 – November 1, 2012</a:t>
            </a:r>
          </a:p>
        </p:txBody>
      </p:sp>
      <p:pic>
        <p:nvPicPr>
          <p:cNvPr id="169989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87525"/>
            <a:ext cx="9144000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0341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/>
          <p:cNvPicPr>
            <a:picLocks noChangeAspect="1"/>
          </p:cNvPicPr>
          <p:nvPr/>
        </p:nvPicPr>
        <p:blipFill rotWithShape="1">
          <a:blip r:embed="rId2" cstate="print"/>
          <a:srcRect l="49753" r="11395" b="30446"/>
          <a:stretch/>
        </p:blipFill>
        <p:spPr bwMode="auto">
          <a:xfrm>
            <a:off x="1444868" y="908910"/>
            <a:ext cx="3889132" cy="5212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483371" y="309154"/>
            <a:ext cx="4833312" cy="461665"/>
          </a:xfrm>
          <a:prstGeom prst="rect">
            <a:avLst/>
          </a:prstGeom>
          <a:solidFill>
            <a:srgbClr val="000000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 charset="0"/>
              </a:rPr>
              <a:t>3 day Snow Total: valid Oct 28-Oct 30</a:t>
            </a:r>
          </a:p>
        </p:txBody>
      </p:sp>
      <p:sp>
        <p:nvSpPr>
          <p:cNvPr id="4" name="Rectangle 3"/>
          <p:cNvSpPr/>
          <p:nvPr/>
        </p:nvSpPr>
        <p:spPr>
          <a:xfrm>
            <a:off x="5716483" y="2667000"/>
            <a:ext cx="32004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u="sng" dirty="0" smtClean="0"/>
              <a:t>Snow Totals (Inches)</a:t>
            </a:r>
          </a:p>
          <a:p>
            <a:r>
              <a:rPr lang="en-US" sz="1600" dirty="0" smtClean="0"/>
              <a:t>...WEST VIRGINIA...</a:t>
            </a:r>
          </a:p>
          <a:p>
            <a:r>
              <a:rPr lang="en-US" sz="1600" dirty="0" smtClean="0"/>
              <a:t>CLAYTON 2 NNW                        33.0</a:t>
            </a:r>
          </a:p>
          <a:p>
            <a:r>
              <a:rPr lang="en-US" sz="1600" dirty="0" smtClean="0"/>
              <a:t>QUINWOOD                                29.0</a:t>
            </a:r>
          </a:p>
          <a:p>
            <a:r>
              <a:rPr lang="en-US" sz="1600" dirty="0" smtClean="0"/>
              <a:t>DAVIS                                            28.0</a:t>
            </a:r>
          </a:p>
          <a:p>
            <a:r>
              <a:rPr lang="en-US" sz="1600" dirty="0" smtClean="0"/>
              <a:t>FLAT TOP                                      28.0</a:t>
            </a:r>
          </a:p>
          <a:p>
            <a:r>
              <a:rPr lang="en-US" sz="1600" dirty="0" smtClean="0"/>
              <a:t>HUTTONSVILLE 5 WSW             28.0</a:t>
            </a:r>
          </a:p>
          <a:p>
            <a:r>
              <a:rPr lang="en-US" sz="1600" dirty="0" smtClean="0"/>
              <a:t>CRAIGSVILLE                                26.0</a:t>
            </a:r>
          </a:p>
          <a:p>
            <a:r>
              <a:rPr lang="en-US" sz="1600" dirty="0" smtClean="0"/>
              <a:t>ALEXANDER                                 24.0</a:t>
            </a:r>
          </a:p>
          <a:p>
            <a:r>
              <a:rPr lang="en-US" sz="1600" dirty="0" smtClean="0"/>
              <a:t>ALPINE LAKE                                24.0</a:t>
            </a:r>
          </a:p>
          <a:p>
            <a:r>
              <a:rPr lang="en-US" sz="1600" dirty="0" smtClean="0"/>
              <a:t>KITZMILLER                                  24.0</a:t>
            </a:r>
          </a:p>
          <a:p>
            <a:r>
              <a:rPr lang="en-US" sz="1600" dirty="0" smtClean="0"/>
              <a:t>MINGO 2 SSE                               24.0</a:t>
            </a:r>
          </a:p>
          <a:p>
            <a:r>
              <a:rPr lang="en-US" sz="1600" dirty="0" smtClean="0"/>
              <a:t>NETTIE                                          24.0</a:t>
            </a:r>
          </a:p>
          <a:p>
            <a:r>
              <a:rPr lang="en-US" sz="1600" dirty="0" smtClean="0"/>
              <a:t>TERRA ALTA                                 24.0</a:t>
            </a:r>
          </a:p>
          <a:p>
            <a:r>
              <a:rPr lang="en-US" sz="1600" dirty="0" smtClean="0"/>
              <a:t>BAYARD                                        22.3</a:t>
            </a:r>
          </a:p>
          <a:p>
            <a:r>
              <a:rPr lang="en-US" sz="1600" dirty="0" smtClean="0"/>
              <a:t>BEVERLY                                       21.0</a:t>
            </a:r>
            <a:endParaRPr lang="en-US" sz="1600" dirty="0"/>
          </a:p>
        </p:txBody>
      </p:sp>
      <p:pic>
        <p:nvPicPr>
          <p:cNvPr id="5" name="Picture 9"/>
          <p:cNvPicPr>
            <a:picLocks noChangeAspect="1"/>
          </p:cNvPicPr>
          <p:nvPr/>
        </p:nvPicPr>
        <p:blipFill rotWithShape="1">
          <a:blip r:embed="rId2" cstate="print"/>
          <a:srcRect l="-495" r="94101"/>
          <a:stretch/>
        </p:blipFill>
        <p:spPr bwMode="auto">
          <a:xfrm>
            <a:off x="489858" y="-1681225"/>
            <a:ext cx="729342" cy="853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59823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51A626A-A0D6-4CFE-A54A-D47E509F905A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22</a:t>
            </a:fld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3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28600" y="2286000"/>
            <a:ext cx="8763000" cy="1143000"/>
          </a:xfrm>
        </p:spPr>
        <p:txBody>
          <a:bodyPr/>
          <a:lstStyle/>
          <a:p>
            <a:pPr algn="ctr" eaLnBrk="1" hangingPunct="1"/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dirty="0" smtClean="0"/>
              <a:t>Issues/Challenges – Ongoing Experiments</a:t>
            </a:r>
            <a:br>
              <a:rPr lang="en-US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 smtClean="0"/>
          </a:p>
        </p:txBody>
      </p:sp>
      <p:sp>
        <p:nvSpPr>
          <p:cNvPr id="167939" name="Line 3"/>
          <p:cNvSpPr>
            <a:spLocks noChangeShapeType="1"/>
          </p:cNvSpPr>
          <p:nvPr/>
        </p:nvSpPr>
        <p:spPr bwMode="auto">
          <a:xfrm>
            <a:off x="609600" y="3581400"/>
            <a:ext cx="7848600" cy="0"/>
          </a:xfrm>
          <a:prstGeom prst="line">
            <a:avLst/>
          </a:prstGeom>
          <a:noFill/>
          <a:ln w="57150" cmpd="thinThick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67940" name="Group 6"/>
          <p:cNvGrpSpPr>
            <a:grpSpLocks/>
          </p:cNvGrpSpPr>
          <p:nvPr/>
        </p:nvGrpSpPr>
        <p:grpSpPr bwMode="auto">
          <a:xfrm>
            <a:off x="990600" y="5740400"/>
            <a:ext cx="7145338" cy="685800"/>
            <a:chOff x="626" y="3408"/>
            <a:chExt cx="4501" cy="432"/>
          </a:xfrm>
        </p:grpSpPr>
        <p:pic>
          <p:nvPicPr>
            <p:cNvPr id="167941" name="Picture 7" descr="wing_sunset2_smal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22" y="3408"/>
              <a:ext cx="805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942" name="Picture 8" descr="roughsea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6" y="3409"/>
              <a:ext cx="746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943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 t="21416" b="21416"/>
            <a:stretch>
              <a:fillRect/>
            </a:stretch>
          </p:blipFill>
          <p:spPr bwMode="auto">
            <a:xfrm>
              <a:off x="1373" y="3408"/>
              <a:ext cx="757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944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 t="12798" b="9599"/>
            <a:stretch>
              <a:fillRect/>
            </a:stretch>
          </p:blipFill>
          <p:spPr bwMode="auto">
            <a:xfrm>
              <a:off x="2903" y="3409"/>
              <a:ext cx="738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945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 t="3210" b="12845"/>
            <a:stretch>
              <a:fillRect/>
            </a:stretch>
          </p:blipFill>
          <p:spPr bwMode="auto">
            <a:xfrm>
              <a:off x="3638" y="3409"/>
              <a:ext cx="687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946" name="Picture 12" descr="PLOW_-_BUS"/>
            <p:cNvPicPr>
              <a:picLocks noChangeAspect="1" noChangeArrowheads="1"/>
            </p:cNvPicPr>
            <p:nvPr/>
          </p:nvPicPr>
          <p:blipFill>
            <a:blip r:embed="rId7" cstate="print"/>
            <a:srcRect t="6250" b="18750"/>
            <a:stretch>
              <a:fillRect/>
            </a:stretch>
          </p:blipFill>
          <p:spPr bwMode="auto">
            <a:xfrm>
              <a:off x="2132" y="3408"/>
              <a:ext cx="768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="" xmlns:p14="http://schemas.microsoft.com/office/powerpoint/2010/main" val="31884129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09" name="Picture 2" descr="C:\temp\AL18tkskl (model3)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00" y="215900"/>
            <a:ext cx="7937500" cy="636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283325" y="4757738"/>
            <a:ext cx="1893888" cy="64611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charset="0"/>
              </a:rPr>
              <a:t>ECMWF outperformed all models at  four days and beyond 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7231063" y="4506913"/>
            <a:ext cx="279400" cy="25082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670299" y="1151275"/>
            <a:ext cx="3700464" cy="2246769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NHC Review of model performance for the entire 2012 Atlantic Hurricane Season by NHC lead hurricane forecaster Richard Pasch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/>
              <a:t>“Busy season for the NHC;445 TC forecasts issued for Atlantic Basin (long term mean is ~340)”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/>
              <a:t>“GFS (slightly) better than ECMWF at most forecast intervals in the Atlantic for track and was generally the best individual model; kudos to EMC”</a:t>
            </a:r>
            <a:endParaRPr lang="en-US" sz="1400" dirty="0"/>
          </a:p>
        </p:txBody>
      </p:sp>
    </p:spTree>
    <p:extLst>
      <p:ext uri="{BB962C8B-B14F-4D97-AF65-F5344CB8AC3E}">
        <p14:creationId xmlns="" xmlns:p14="http://schemas.microsoft.com/office/powerpoint/2010/main" val="399600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51A626A-A0D6-4CFE-A54A-D47E509F905A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24</a:t>
            </a:fld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3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19075" y="1828800"/>
            <a:ext cx="8763000" cy="1143000"/>
          </a:xfrm>
        </p:spPr>
        <p:txBody>
          <a:bodyPr/>
          <a:lstStyle/>
          <a:p>
            <a:pPr algn="ctr" eaLnBrk="1" hangingPunct="1"/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dirty="0" smtClean="0"/>
              <a:t>Some Ongoing Experiments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 smtClean="0"/>
          </a:p>
        </p:txBody>
      </p:sp>
      <p:sp>
        <p:nvSpPr>
          <p:cNvPr id="167939" name="Line 3"/>
          <p:cNvSpPr>
            <a:spLocks noChangeShapeType="1"/>
          </p:cNvSpPr>
          <p:nvPr/>
        </p:nvSpPr>
        <p:spPr bwMode="auto">
          <a:xfrm>
            <a:off x="609600" y="3276600"/>
            <a:ext cx="7848600" cy="0"/>
          </a:xfrm>
          <a:prstGeom prst="line">
            <a:avLst/>
          </a:prstGeom>
          <a:noFill/>
          <a:ln w="57150" cmpd="thinThick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67940" name="Group 6"/>
          <p:cNvGrpSpPr>
            <a:grpSpLocks/>
          </p:cNvGrpSpPr>
          <p:nvPr/>
        </p:nvGrpSpPr>
        <p:grpSpPr bwMode="auto">
          <a:xfrm>
            <a:off x="990600" y="5740400"/>
            <a:ext cx="7145338" cy="685800"/>
            <a:chOff x="626" y="3408"/>
            <a:chExt cx="4501" cy="432"/>
          </a:xfrm>
        </p:grpSpPr>
        <p:pic>
          <p:nvPicPr>
            <p:cNvPr id="167941" name="Picture 7" descr="wing_sunset2_smal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22" y="3408"/>
              <a:ext cx="805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942" name="Picture 8" descr="roughsea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6" y="3409"/>
              <a:ext cx="746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943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 t="21416" b="21416"/>
            <a:stretch>
              <a:fillRect/>
            </a:stretch>
          </p:blipFill>
          <p:spPr bwMode="auto">
            <a:xfrm>
              <a:off x="1373" y="3408"/>
              <a:ext cx="757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944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 t="12798" b="9599"/>
            <a:stretch>
              <a:fillRect/>
            </a:stretch>
          </p:blipFill>
          <p:spPr bwMode="auto">
            <a:xfrm>
              <a:off x="2903" y="3409"/>
              <a:ext cx="738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945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 t="3210" b="12845"/>
            <a:stretch>
              <a:fillRect/>
            </a:stretch>
          </p:blipFill>
          <p:spPr bwMode="auto">
            <a:xfrm>
              <a:off x="3638" y="3409"/>
              <a:ext cx="687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946" name="Picture 12" descr="PLOW_-_BUS"/>
            <p:cNvPicPr>
              <a:picLocks noChangeAspect="1" noChangeArrowheads="1"/>
            </p:cNvPicPr>
            <p:nvPr/>
          </p:nvPicPr>
          <p:blipFill>
            <a:blip r:embed="rId7" cstate="print"/>
            <a:srcRect t="6250" b="18750"/>
            <a:stretch>
              <a:fillRect/>
            </a:stretch>
          </p:blipFill>
          <p:spPr bwMode="auto">
            <a:xfrm>
              <a:off x="2132" y="3408"/>
              <a:ext cx="768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" name="TextBox 1"/>
          <p:cNvSpPr txBox="1"/>
          <p:nvPr/>
        </p:nvSpPr>
        <p:spPr>
          <a:xfrm>
            <a:off x="2746852" y="3638341"/>
            <a:ext cx="6007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Higher Resolution Ensemble Forecasts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Data Denial Experiments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12070639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Disc F\HFIP\final 5 day.png"/>
          <p:cNvPicPr>
            <a:picLocks noChangeAspect="1" noChangeArrowheads="1"/>
          </p:cNvPicPr>
          <p:nvPr/>
        </p:nvPicPr>
        <p:blipFill>
          <a:blip r:embed="rId2" cstate="print"/>
          <a:srcRect l="10835" t="15559" r="13318" b="10951"/>
          <a:stretch>
            <a:fillRect/>
          </a:stretch>
        </p:blipFill>
        <p:spPr bwMode="auto">
          <a:xfrm>
            <a:off x="164787" y="1066800"/>
            <a:ext cx="8979213" cy="579119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3393" y="0"/>
            <a:ext cx="838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prstClr val="black"/>
                </a:solidFill>
              </a:rPr>
              <a:t>Higher Resolution HFIP </a:t>
            </a:r>
            <a:r>
              <a:rPr lang="en-US" sz="2200" b="1" dirty="0">
                <a:solidFill>
                  <a:prstClr val="black"/>
                </a:solidFill>
              </a:rPr>
              <a:t>Global Ensemble Forecast for Hurricane Sandy </a:t>
            </a:r>
          </a:p>
          <a:p>
            <a:pPr algn="ctr"/>
            <a:r>
              <a:rPr lang="en-US" sz="2200" b="1" dirty="0">
                <a:solidFill>
                  <a:prstClr val="black"/>
                </a:solidFill>
              </a:rPr>
              <a:t>from</a:t>
            </a:r>
          </a:p>
          <a:p>
            <a:pPr algn="ctr"/>
            <a:r>
              <a:rPr lang="en-US" sz="2200" b="1" dirty="0">
                <a:solidFill>
                  <a:prstClr val="black"/>
                </a:solidFill>
              </a:rPr>
              <a:t>00Z Thursday 10/25/12 (</a:t>
            </a:r>
            <a:r>
              <a:rPr lang="en-US" sz="2200" b="1" dirty="0">
                <a:solidFill>
                  <a:srgbClr val="FF0000"/>
                </a:solidFill>
              </a:rPr>
              <a:t>8pm EDT Wednesday  10/24/12)</a:t>
            </a:r>
            <a:endParaRPr lang="en-US" sz="2200" b="1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24600" y="1371600"/>
            <a:ext cx="281940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Numbers indicate time in days from beginning of forecast </a:t>
            </a:r>
          </a:p>
        </p:txBody>
      </p:sp>
      <p:sp>
        <p:nvSpPr>
          <p:cNvPr id="6" name="Rectangle 5"/>
          <p:cNvSpPr/>
          <p:nvPr/>
        </p:nvSpPr>
        <p:spPr>
          <a:xfrm>
            <a:off x="3429000" y="5257800"/>
            <a:ext cx="152400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Sandy Named 10/22/12 06Z</a:t>
            </a:r>
          </a:p>
        </p:txBody>
      </p:sp>
      <p:cxnSp>
        <p:nvCxnSpPr>
          <p:cNvPr id="7" name="Straight Arrow Connector 6"/>
          <p:cNvCxnSpPr>
            <a:stCxn id="6" idx="1"/>
          </p:cNvCxnSpPr>
          <p:nvPr/>
        </p:nvCxnSpPr>
        <p:spPr>
          <a:xfrm flipH="1">
            <a:off x="2574328" y="5580966"/>
            <a:ext cx="854672" cy="83699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914400" y="3581400"/>
            <a:ext cx="1142999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Ensemble Mean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905000" y="3667125"/>
            <a:ext cx="1181100" cy="2952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429000" y="4495800"/>
            <a:ext cx="5790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OBS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743200" y="4648200"/>
            <a:ext cx="609600" cy="7620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553200" y="4114800"/>
            <a:ext cx="20574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5 day forecast before landfall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7705" y="6114195"/>
            <a:ext cx="32156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Provided by Jeff Whitaker (ESRL)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88927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Sensitivity Experiments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Special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raobs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launched at 06 and 18Z (615 over 8 days)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The supplemental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radiosondes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were assimilated in the operational GDAS/GFS 06 and 18Z cycles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A data denial experiment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with and without the special soundings was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carried out using the operational configuration of the NCEP GDAS/GFS to review impact on track, speed and run-to-run consistency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Excluding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the 06 and 18Z CONUS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radiosonde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data </a:t>
            </a:r>
          </a:p>
          <a:p>
            <a:pPr lvl="1"/>
            <a:r>
              <a:rPr lang="en-US" dirty="0">
                <a:latin typeface="Times New Roman" pitchFamily="18" charset="0"/>
                <a:cs typeface="Times New Roman" pitchFamily="18" charset="0"/>
              </a:rPr>
              <a:t>Initialized using the operational GFS initial conditions at 18Z 25 Oct 2012 </a:t>
            </a:r>
          </a:p>
          <a:p>
            <a:pPr lvl="1"/>
            <a:r>
              <a:rPr lang="en-US" dirty="0">
                <a:latin typeface="Times New Roman" pitchFamily="18" charset="0"/>
                <a:cs typeface="Times New Roman" pitchFamily="18" charset="0"/>
              </a:rPr>
              <a:t>Last cycle executed was 12Z 30Oct2012 </a:t>
            </a:r>
          </a:p>
          <a:p>
            <a:pPr lvl="1"/>
            <a:r>
              <a:rPr lang="en-US" dirty="0">
                <a:latin typeface="Times New Roman" pitchFamily="18" charset="0"/>
                <a:cs typeface="Times New Roman" pitchFamily="18" charset="0"/>
              </a:rPr>
              <a:t>Fully cycled with data assimilation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DOC_LOGO_1X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0188"/>
            <a:ext cx="838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Noaa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388" y="228600"/>
            <a:ext cx="836612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304800" y="1219200"/>
            <a:ext cx="8382000" cy="0"/>
          </a:xfrm>
          <a:prstGeom prst="line">
            <a:avLst/>
          </a:prstGeom>
          <a:noFill/>
          <a:ln w="57150" cmpd="thinThick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4196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 descr="http://www.emc.ncep.noaa.gov/gmb/wx24fy/para/sandy/track/al182012.2012102600.32219.2.gif"/>
          <p:cNvPicPr>
            <a:picLocks noChangeAspect="1" noChangeArrowheads="1"/>
          </p:cNvPicPr>
          <p:nvPr/>
        </p:nvPicPr>
        <p:blipFill>
          <a:blip r:embed="rId2" cstate="print"/>
          <a:srcRect l="31693" r="21248"/>
          <a:stretch>
            <a:fillRect/>
          </a:stretch>
        </p:blipFill>
        <p:spPr bwMode="auto">
          <a:xfrm>
            <a:off x="685800" y="685800"/>
            <a:ext cx="3581400" cy="5770033"/>
          </a:xfrm>
          <a:prstGeom prst="rect">
            <a:avLst/>
          </a:prstGeom>
          <a:noFill/>
        </p:spPr>
      </p:pic>
      <p:pic>
        <p:nvPicPr>
          <p:cNvPr id="4" name="Picture 2" descr="http://www.emc.ncep.noaa.gov/gmb/wx24fy/para/sandy/track/al182012.2012102606.32219.3.gif"/>
          <p:cNvPicPr>
            <a:picLocks noChangeAspect="1" noChangeArrowheads="1"/>
          </p:cNvPicPr>
          <p:nvPr/>
        </p:nvPicPr>
        <p:blipFill>
          <a:blip r:embed="rId3" cstate="print"/>
          <a:srcRect l="33614" r="23169"/>
          <a:stretch>
            <a:fillRect/>
          </a:stretch>
        </p:blipFill>
        <p:spPr bwMode="auto">
          <a:xfrm>
            <a:off x="4735994" y="685800"/>
            <a:ext cx="3316112" cy="5770034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28600" y="152400"/>
            <a:ext cx="4724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rgbClr val="002060"/>
                </a:solidFill>
              </a:rPr>
              <a:t>2012102600 cycle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495800" y="174171"/>
            <a:ext cx="4267200" cy="6096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</a:rPr>
              <a:t>2012102606 cycle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86000" y="6328954"/>
            <a:ext cx="4724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rgbClr val="002060"/>
                </a:solidFill>
              </a:rPr>
              <a:t>Track Forecasts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635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 descr="http://www.emc.ncep.noaa.gov/gmb/wx24fy/para/sandy/track/al182012.2012102712.32219.8.gif"/>
          <p:cNvPicPr>
            <a:picLocks noChangeAspect="1" noChangeArrowheads="1"/>
          </p:cNvPicPr>
          <p:nvPr/>
        </p:nvPicPr>
        <p:blipFill>
          <a:blip r:embed="rId2" cstate="print"/>
          <a:srcRect l="37455" r="27011"/>
          <a:stretch>
            <a:fillRect/>
          </a:stretch>
        </p:blipFill>
        <p:spPr bwMode="auto">
          <a:xfrm>
            <a:off x="4648200" y="694507"/>
            <a:ext cx="3575996" cy="5761325"/>
          </a:xfrm>
          <a:prstGeom prst="rect">
            <a:avLst/>
          </a:prstGeom>
          <a:noFill/>
        </p:spPr>
      </p:pic>
      <p:pic>
        <p:nvPicPr>
          <p:cNvPr id="7" name="Picture 2" descr="http://www.emc.ncep.noaa.gov/gmb/wx24fy/para/sandy/track/al182012.2012102700.32219.6.gif"/>
          <p:cNvPicPr>
            <a:picLocks noChangeAspect="1" noChangeArrowheads="1"/>
          </p:cNvPicPr>
          <p:nvPr/>
        </p:nvPicPr>
        <p:blipFill>
          <a:blip r:embed="rId3" cstate="print"/>
          <a:srcRect l="35534" r="25090"/>
          <a:stretch>
            <a:fillRect/>
          </a:stretch>
        </p:blipFill>
        <p:spPr bwMode="auto">
          <a:xfrm>
            <a:off x="838200" y="683620"/>
            <a:ext cx="3483591" cy="5761326"/>
          </a:xfrm>
          <a:prstGeom prst="rect">
            <a:avLst/>
          </a:prstGeom>
          <a:noFill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90600" y="152400"/>
            <a:ext cx="3581400" cy="6096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solidFill>
                  <a:srgbClr val="002060"/>
                </a:solidFill>
              </a:rPr>
              <a:t>2012102700 cycle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953000" y="174171"/>
            <a:ext cx="3581400" cy="6096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solidFill>
                  <a:srgbClr val="002060"/>
                </a:solidFill>
              </a:rPr>
              <a:t>2012102712 cycle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286000" y="6328954"/>
            <a:ext cx="4724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rgbClr val="002060"/>
                </a:solidFill>
              </a:rPr>
              <a:t>Track Forecasts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7447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Surge Issues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Surge forecast heavily dependent on track/fetch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Model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forecasts for NYC and surrounding areas were record setting but still under-forecasted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Model calibration needed for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extratropical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systems affecting NYC:  still ongoing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DOC_LOGO_1X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0188"/>
            <a:ext cx="838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Noaa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388" y="228600"/>
            <a:ext cx="836612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304800" y="1219200"/>
            <a:ext cx="8382000" cy="0"/>
          </a:xfrm>
          <a:prstGeom prst="line">
            <a:avLst/>
          </a:prstGeom>
          <a:noFill/>
          <a:ln w="57150" cmpd="thinThick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1911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2671" y="117567"/>
            <a:ext cx="8175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Calibri"/>
              </a:rPr>
              <a:t>Surface Analysis: Friday October 26 – Tuesday October 30, 2012 </a:t>
            </a:r>
          </a:p>
        </p:txBody>
      </p:sp>
      <p:pic>
        <p:nvPicPr>
          <p:cNvPr id="12" name="Picture 2" descr="http://www.hpc.ncep.noaa.gov/archives/sfc/namfntsfc2012102612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311" t="13761" r="9511" b="20996"/>
          <a:stretch/>
        </p:blipFill>
        <p:spPr bwMode="auto">
          <a:xfrm>
            <a:off x="0" y="760213"/>
            <a:ext cx="2298700" cy="3492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178" t="13226" r="8934" b="22479"/>
          <a:stretch/>
        </p:blipFill>
        <p:spPr bwMode="auto">
          <a:xfrm>
            <a:off x="1676400" y="785613"/>
            <a:ext cx="2349501" cy="344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 descr="http://www.hpc.ncep.noaa.gov/archives/sfc/namfntsfc2012102812.g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956" t="13513" r="9155" b="23616"/>
          <a:stretch/>
        </p:blipFill>
        <p:spPr bwMode="auto">
          <a:xfrm>
            <a:off x="3445450" y="785613"/>
            <a:ext cx="2349500" cy="3365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7999" t="12276" r="8934" b="23430"/>
          <a:stretch/>
        </p:blipFill>
        <p:spPr bwMode="auto">
          <a:xfrm>
            <a:off x="5354200" y="811014"/>
            <a:ext cx="2362201" cy="344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0" descr="http://www.hpc.ncep.noaa.gov/archives/sfc/namfntsfc2012103012.gif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8191" t="13385" r="12476" b="22084"/>
          <a:stretch/>
        </p:blipFill>
        <p:spPr bwMode="auto">
          <a:xfrm>
            <a:off x="7061200" y="772913"/>
            <a:ext cx="2095500" cy="3454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00" y="4552740"/>
            <a:ext cx="3333750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700" y="4552740"/>
            <a:ext cx="2921000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25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174" y="4552740"/>
            <a:ext cx="3286125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 bwMode="auto">
          <a:xfrm>
            <a:off x="0" y="4249792"/>
            <a:ext cx="9144000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1676400" y="731528"/>
            <a:ext cx="0" cy="3505201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7061200" y="744228"/>
            <a:ext cx="0" cy="3505201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5348104" y="731527"/>
            <a:ext cx="0" cy="3505201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3445450" y="731165"/>
            <a:ext cx="0" cy="3505201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-60960" y="3897868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Oct 26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52016" y="3882104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Oct 27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02154" y="3891233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Oct 28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48104" y="3886384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Oct 29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77142" y="3881796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alibri" pitchFamily="34" charset="0"/>
                <a:cs typeface="Calibri" pitchFamily="34" charset="0"/>
              </a:rPr>
              <a:t>Oct 30</a:t>
            </a:r>
            <a:endParaRPr lang="en-US" b="1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 bwMode="auto">
          <a:xfrm>
            <a:off x="4355" y="745699"/>
            <a:ext cx="9144000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="" xmlns:p14="http://schemas.microsoft.com/office/powerpoint/2010/main" val="1330151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5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Summary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4140"/>
            <a:ext cx="8229600" cy="5989319"/>
          </a:xfrm>
        </p:spPr>
        <p:txBody>
          <a:bodyPr>
            <a:normAutofit fontScale="550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Forecasts were generally based on ensemble model approach  (from U.S., Europe and Canada). ECMWF higher resolution deterministic and ensemble models provided first alert (7+ days in advance) with remarkable accuracy </a:t>
            </a:r>
          </a:p>
          <a:p>
            <a:pPr lvl="1">
              <a:spcAft>
                <a:spcPts val="600"/>
              </a:spcAft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Be careful with overgeneralizations, GFS had best track forecasts for 2012 season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Beginning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Thursday – Friday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NOAA/NWS communicated/coordinated all forecasts with FEMA/emergency management community; NHC provided briefings to the White House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Media coordination started on Friday and continued through the event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Conveyed consistent forecast message on the historic nature, unique characteristics and destructive potential for this storm</a:t>
            </a:r>
          </a:p>
          <a:p>
            <a:pPr lvl="1">
              <a:spcAft>
                <a:spcPts val="600"/>
              </a:spcAft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Westward track</a:t>
            </a:r>
          </a:p>
          <a:p>
            <a:pPr lvl="1">
              <a:spcAft>
                <a:spcPts val="600"/>
              </a:spcAft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Large size</a:t>
            </a:r>
          </a:p>
          <a:p>
            <a:pPr lvl="1">
              <a:spcAft>
                <a:spcPts val="600"/>
              </a:spcAft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Destructive surge (historic levels)</a:t>
            </a:r>
          </a:p>
          <a:p>
            <a:pPr lvl="1">
              <a:spcAft>
                <a:spcPts val="600"/>
              </a:spcAft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Tropical – extra tropical transition</a:t>
            </a:r>
          </a:p>
          <a:p>
            <a:pPr lvl="1">
              <a:spcAft>
                <a:spcPts val="600"/>
              </a:spcAft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Heavy precipitation</a:t>
            </a:r>
          </a:p>
          <a:p>
            <a:pPr lvl="1">
              <a:spcAft>
                <a:spcPts val="600"/>
              </a:spcAft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Record setting blizzard conditions </a:t>
            </a:r>
          </a:p>
          <a:p>
            <a:pPr lvl="1">
              <a:spcAft>
                <a:spcPts val="600"/>
              </a:spcAft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Evacuations initiated 60-72 hours in advance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forecasts saved lives!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Primary model issue: ongoing HFIP research points to enhanced resolution for deterministic and ensemble systems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DOC_LOGO_1X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558"/>
            <a:ext cx="838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Noaa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388" y="97970"/>
            <a:ext cx="836612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304800" y="1010192"/>
            <a:ext cx="8382000" cy="0"/>
          </a:xfrm>
          <a:prstGeom prst="line">
            <a:avLst/>
          </a:prstGeom>
          <a:noFill/>
          <a:ln w="57150" cmpd="thinThick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kern="0" smtClean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050" name="Picture 2" descr="http://www.rsmas.miami.edu/blog/wp-content/uploads/2012/10/latestfull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809999"/>
            <a:ext cx="2934494" cy="24136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5304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351A626A-A0D6-4CFE-A54A-D47E509F905A}" type="slidenum">
              <a:rPr lang="en-US" smtClean="0">
                <a:solidFill>
                  <a:srgbClr val="000000"/>
                </a:solidFill>
                <a:cs typeface="Arial" charset="0"/>
              </a:rPr>
              <a:pPr/>
              <a:t>31</a:t>
            </a:fld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793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23838" y="1905000"/>
            <a:ext cx="8763000" cy="1143000"/>
          </a:xfrm>
        </p:spPr>
        <p:txBody>
          <a:bodyPr/>
          <a:lstStyle/>
          <a:p>
            <a:pPr algn="ctr" eaLnBrk="1" hangingPunct="1"/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dirty="0" smtClean="0"/>
              <a:t>Appendix</a:t>
            </a: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 smtClean="0"/>
          </a:p>
        </p:txBody>
      </p:sp>
      <p:sp>
        <p:nvSpPr>
          <p:cNvPr id="167939" name="Line 3"/>
          <p:cNvSpPr>
            <a:spLocks noChangeShapeType="1"/>
          </p:cNvSpPr>
          <p:nvPr/>
        </p:nvSpPr>
        <p:spPr bwMode="auto">
          <a:xfrm>
            <a:off x="609600" y="3352800"/>
            <a:ext cx="7848600" cy="0"/>
          </a:xfrm>
          <a:prstGeom prst="line">
            <a:avLst/>
          </a:prstGeom>
          <a:noFill/>
          <a:ln w="57150" cmpd="thinThick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67940" name="Group 6"/>
          <p:cNvGrpSpPr>
            <a:grpSpLocks/>
          </p:cNvGrpSpPr>
          <p:nvPr/>
        </p:nvGrpSpPr>
        <p:grpSpPr bwMode="auto">
          <a:xfrm>
            <a:off x="990600" y="5740400"/>
            <a:ext cx="7145338" cy="685800"/>
            <a:chOff x="626" y="3408"/>
            <a:chExt cx="4501" cy="432"/>
          </a:xfrm>
        </p:grpSpPr>
        <p:pic>
          <p:nvPicPr>
            <p:cNvPr id="167941" name="Picture 7" descr="wing_sunset2_smal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22" y="3408"/>
              <a:ext cx="805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942" name="Picture 8" descr="roughsea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6" y="3409"/>
              <a:ext cx="746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943" name="Picture 9"/>
            <p:cNvPicPr>
              <a:picLocks noChangeAspect="1" noChangeArrowheads="1"/>
            </p:cNvPicPr>
            <p:nvPr/>
          </p:nvPicPr>
          <p:blipFill>
            <a:blip r:embed="rId4" cstate="print"/>
            <a:srcRect t="21416" b="21416"/>
            <a:stretch>
              <a:fillRect/>
            </a:stretch>
          </p:blipFill>
          <p:spPr bwMode="auto">
            <a:xfrm>
              <a:off x="1373" y="3408"/>
              <a:ext cx="757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944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 t="12798" b="9599"/>
            <a:stretch>
              <a:fillRect/>
            </a:stretch>
          </p:blipFill>
          <p:spPr bwMode="auto">
            <a:xfrm>
              <a:off x="2903" y="3409"/>
              <a:ext cx="738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945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 t="3210" b="12845"/>
            <a:stretch>
              <a:fillRect/>
            </a:stretch>
          </p:blipFill>
          <p:spPr bwMode="auto">
            <a:xfrm>
              <a:off x="3638" y="3409"/>
              <a:ext cx="687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946" name="Picture 12" descr="PLOW_-_BUS"/>
            <p:cNvPicPr>
              <a:picLocks noChangeAspect="1" noChangeArrowheads="1"/>
            </p:cNvPicPr>
            <p:nvPr/>
          </p:nvPicPr>
          <p:blipFill>
            <a:blip r:embed="rId7" cstate="print"/>
            <a:srcRect t="6250" b="18750"/>
            <a:stretch>
              <a:fillRect/>
            </a:stretch>
          </p:blipFill>
          <p:spPr bwMode="auto">
            <a:xfrm>
              <a:off x="2132" y="3408"/>
              <a:ext cx="768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="" xmlns:p14="http://schemas.microsoft.com/office/powerpoint/2010/main" val="161297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17913" y="2590800"/>
            <a:ext cx="55626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0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526088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71" name="TextBox 3"/>
          <p:cNvSpPr txBox="1">
            <a:spLocks noChangeArrowheads="1"/>
          </p:cNvSpPr>
          <p:nvPr/>
        </p:nvSpPr>
        <p:spPr bwMode="auto">
          <a:xfrm>
            <a:off x="341313" y="4162425"/>
            <a:ext cx="32766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000000"/>
                </a:solidFill>
                <a:cs typeface="Arial" charset="0"/>
              </a:rPr>
              <a:t>Extratropical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 Surge and Tide Operational Forecast System (ESTOFS)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Total Water Level (feet)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30 hour forecast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Initial time: 2PM Sunday, Oct 28</a:t>
            </a:r>
          </a:p>
        </p:txBody>
      </p:sp>
      <p:sp>
        <p:nvSpPr>
          <p:cNvPr id="160772" name="TextBox 4"/>
          <p:cNvSpPr txBox="1">
            <a:spLocks noChangeArrowheads="1"/>
          </p:cNvSpPr>
          <p:nvPr/>
        </p:nvSpPr>
        <p:spPr bwMode="auto">
          <a:xfrm>
            <a:off x="5715000" y="836613"/>
            <a:ext cx="32766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charset="0"/>
              </a:rPr>
              <a:t>Extratropical Surge and Tide Operational Forecast System (ESTOFS)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charset="0"/>
              </a:rPr>
              <a:t>Storm Surge relative to MSL(feet)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charset="0"/>
              </a:rPr>
              <a:t>30 hour forecast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cs typeface="Arial" charset="0"/>
              </a:rPr>
              <a:t>Initial time: 2PM Sunday, Oct 28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76600" y="2177"/>
            <a:ext cx="335707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</a:rPr>
              <a:t>Extratropical</a:t>
            </a:r>
            <a:r>
              <a:rPr lang="en-US" sz="2400" dirty="0" smtClean="0">
                <a:solidFill>
                  <a:prstClr val="black"/>
                </a:solidFill>
              </a:rPr>
              <a:t> Storm Surge</a:t>
            </a: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 rotWithShape="1">
          <a:blip r:embed="rId3" cstate="print"/>
          <a:srcRect t="44310" r="96574" b="3952"/>
          <a:stretch/>
        </p:blipFill>
        <p:spPr bwMode="auto">
          <a:xfrm>
            <a:off x="54429" y="202529"/>
            <a:ext cx="457200" cy="517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1" y="5899196"/>
            <a:ext cx="3352800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prstClr val="black"/>
                </a:solidFill>
              </a:rPr>
              <a:t>A </a:t>
            </a:r>
            <a:r>
              <a:rPr lang="en-US" sz="1600" dirty="0">
                <a:solidFill>
                  <a:prstClr val="black"/>
                </a:solidFill>
              </a:rPr>
              <a:t>collaboration between the NOAA/NOS/Coast Survey </a:t>
            </a:r>
            <a:r>
              <a:rPr lang="en-US" sz="1600" dirty="0" smtClean="0">
                <a:solidFill>
                  <a:prstClr val="black"/>
                </a:solidFill>
              </a:rPr>
              <a:t>Development </a:t>
            </a:r>
            <a:r>
              <a:rPr lang="en-US" sz="1600" dirty="0">
                <a:solidFill>
                  <a:prstClr val="black"/>
                </a:solidFill>
              </a:rPr>
              <a:t>Lab </a:t>
            </a:r>
            <a:r>
              <a:rPr lang="en-US" sz="1600" dirty="0" smtClean="0">
                <a:solidFill>
                  <a:prstClr val="black"/>
                </a:solidFill>
              </a:rPr>
              <a:t>and </a:t>
            </a:r>
            <a:r>
              <a:rPr lang="en-US" sz="1600" dirty="0">
                <a:solidFill>
                  <a:prstClr val="black"/>
                </a:solidFill>
              </a:rPr>
              <a:t>NOAA/NCEP</a:t>
            </a:r>
          </a:p>
        </p:txBody>
      </p:sp>
    </p:spTree>
    <p:extLst>
      <p:ext uri="{BB962C8B-B14F-4D97-AF65-F5344CB8AC3E}">
        <p14:creationId xmlns="" xmlns:p14="http://schemas.microsoft.com/office/powerpoint/2010/main" val="12274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isc F\HFIP\final 7 da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90600"/>
            <a:ext cx="9142413" cy="586581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33400" y="0"/>
            <a:ext cx="8458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prstClr val="black"/>
                </a:solidFill>
              </a:rPr>
              <a:t>Higher Resolution HFIP </a:t>
            </a:r>
            <a:r>
              <a:rPr lang="en-US" sz="2200" b="1" dirty="0">
                <a:solidFill>
                  <a:prstClr val="black"/>
                </a:solidFill>
              </a:rPr>
              <a:t>Global Ensemble Forecast for Hurricane Sandy </a:t>
            </a:r>
          </a:p>
          <a:p>
            <a:pPr algn="ctr"/>
            <a:r>
              <a:rPr lang="en-US" sz="2200" b="1" dirty="0">
                <a:solidFill>
                  <a:prstClr val="black"/>
                </a:solidFill>
              </a:rPr>
              <a:t>from</a:t>
            </a:r>
          </a:p>
          <a:p>
            <a:pPr algn="ctr"/>
            <a:r>
              <a:rPr lang="en-US" sz="2200" b="1" dirty="0">
                <a:solidFill>
                  <a:prstClr val="black"/>
                </a:solidFill>
              </a:rPr>
              <a:t>00Z Tuesday 10/23/12 (</a:t>
            </a:r>
            <a:r>
              <a:rPr lang="en-US" sz="2200" b="1" dirty="0">
                <a:solidFill>
                  <a:srgbClr val="FF0000"/>
                </a:solidFill>
              </a:rPr>
              <a:t>8pm EDT Monday  10/22/12)</a:t>
            </a:r>
            <a:endParaRPr lang="en-US" sz="2200" b="1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0" y="4419600"/>
            <a:ext cx="23622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7 day forecast before landfall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2109" y="6096000"/>
            <a:ext cx="32156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Provided by Jeff Whitaker (ESRL)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2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3200" dirty="0" smtClean="0"/>
              <a:t>Hurricane Sandy:  Extra Data</a:t>
            </a:r>
          </a:p>
        </p:txBody>
      </p:sp>
      <p:sp>
        <p:nvSpPr>
          <p:cNvPr id="165890" name="Content Placeholder 1"/>
          <p:cNvSpPr>
            <a:spLocks noGrp="1"/>
          </p:cNvSpPr>
          <p:nvPr>
            <p:ph idx="1"/>
          </p:nvPr>
        </p:nvSpPr>
        <p:spPr>
          <a:xfrm>
            <a:off x="517525" y="1636712"/>
            <a:ext cx="4587875" cy="499268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Extra </a:t>
            </a:r>
            <a:r>
              <a:rPr lang="en-US" dirty="0" err="1" smtClean="0"/>
              <a:t>radiosonde</a:t>
            </a:r>
            <a:r>
              <a:rPr lang="en-US" dirty="0" smtClean="0"/>
              <a:t> deployment over an 8 day period </a:t>
            </a:r>
          </a:p>
          <a:p>
            <a:pPr lvl="1"/>
            <a:r>
              <a:rPr lang="en-US" dirty="0" smtClean="0"/>
              <a:t>received over 600 additional soundings across continental US (CONUS)</a:t>
            </a:r>
          </a:p>
          <a:p>
            <a:pPr lvl="1"/>
            <a:r>
              <a:rPr lang="en-US" dirty="0" smtClean="0"/>
              <a:t>First time this was done across CONUS for any storm in a real-time mode</a:t>
            </a:r>
          </a:p>
          <a:p>
            <a:r>
              <a:rPr lang="en-US" dirty="0" smtClean="0"/>
              <a:t>Aircraft data</a:t>
            </a:r>
          </a:p>
          <a:p>
            <a:pPr lvl="1"/>
            <a:r>
              <a:rPr lang="en-US" dirty="0" smtClean="0"/>
              <a:t>NOAA P3, G4, USAF C130J</a:t>
            </a:r>
          </a:p>
          <a:p>
            <a:pPr lvl="1"/>
            <a:r>
              <a:rPr lang="en-US" dirty="0" smtClean="0"/>
              <a:t>NOAA G4 tasked earlier than usual to obtain info on steering current</a:t>
            </a:r>
          </a:p>
        </p:txBody>
      </p:sp>
      <p:sp>
        <p:nvSpPr>
          <p:cNvPr id="165891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76E205AB-12E6-4D15-B5C3-321A00A12008}" type="slidenum">
              <a:rPr lang="en-US" smtClean="0">
                <a:cs typeface="Arial" charset="0"/>
              </a:rPr>
              <a:pPr/>
              <a:t>4</a:t>
            </a:fld>
            <a:endParaRPr lang="en-US" smtClean="0">
              <a:cs typeface="Arial" charset="0"/>
            </a:endParaRPr>
          </a:p>
        </p:txBody>
      </p:sp>
      <p:sp>
        <p:nvSpPr>
          <p:cNvPr id="165892" name="Slide Number Placeholder 6"/>
          <p:cNvSpPr txBox="1">
            <a:spLocks noGrp="1"/>
          </p:cNvSpPr>
          <p:nvPr/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385E142C-BDC2-42AB-BEFB-76D78AE60933}" type="slidenum">
              <a:rPr lang="en-US" sz="1200">
                <a:solidFill>
                  <a:srgbClr val="000000"/>
                </a:solidFill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65893" name="Chart 1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473017606"/>
              </p:ext>
            </p:extLst>
          </p:nvPr>
        </p:nvGraphicFramePr>
        <p:xfrm>
          <a:off x="4976813" y="1633538"/>
          <a:ext cx="3944937" cy="3030537"/>
        </p:xfrm>
        <a:graphic>
          <a:graphicData uri="http://schemas.openxmlformats.org/presentationml/2006/ole">
            <p:oleObj spid="_x0000_s2058" name="Chart" r:id="rId4" imgW="3990955" imgH="3066930" progId="Excel.Sheet.8">
              <p:embed/>
            </p:oleObj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673600"/>
            <a:ext cx="2933700" cy="195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844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1290F9-45D1-4C38-9E42-0D6E1095AA9C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mtClean="0"/>
          </a:p>
        </p:txBody>
      </p:sp>
      <p:sp>
        <p:nvSpPr>
          <p:cNvPr id="11469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3226" y="2133600"/>
            <a:ext cx="87630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Forecasts for Sandy </a:t>
            </a:r>
            <a:br>
              <a:rPr lang="en-US" sz="3600" dirty="0" smtClean="0"/>
            </a:br>
            <a:r>
              <a:rPr lang="en-US" sz="3600" dirty="0" smtClean="0"/>
              <a:t>(from the Forecaster Perspective)</a:t>
            </a:r>
          </a:p>
        </p:txBody>
      </p:sp>
      <p:sp>
        <p:nvSpPr>
          <p:cNvPr id="114692" name="Line 3"/>
          <p:cNvSpPr>
            <a:spLocks noChangeShapeType="1"/>
          </p:cNvSpPr>
          <p:nvPr/>
        </p:nvSpPr>
        <p:spPr bwMode="auto">
          <a:xfrm>
            <a:off x="609600" y="3276600"/>
            <a:ext cx="7848600" cy="0"/>
          </a:xfrm>
          <a:prstGeom prst="line">
            <a:avLst/>
          </a:prstGeom>
          <a:noFill/>
          <a:ln w="57150" cmpd="thinThick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4693" name="Picture 4" descr="DOC_LOGO_1X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0188"/>
            <a:ext cx="838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4" name="Picture 5" descr="Noaa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388" y="228600"/>
            <a:ext cx="836612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4695" name="Group 7"/>
          <p:cNvGrpSpPr>
            <a:grpSpLocks/>
          </p:cNvGrpSpPr>
          <p:nvPr/>
        </p:nvGrpSpPr>
        <p:grpSpPr bwMode="auto">
          <a:xfrm>
            <a:off x="990600" y="5740400"/>
            <a:ext cx="7145338" cy="685800"/>
            <a:chOff x="626" y="3408"/>
            <a:chExt cx="4501" cy="432"/>
          </a:xfrm>
        </p:grpSpPr>
        <p:pic>
          <p:nvPicPr>
            <p:cNvPr id="114697" name="Picture 8" descr="wing_sunset2_small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2" y="3408"/>
              <a:ext cx="805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698" name="Picture 9" descr="roughsea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" y="3409"/>
              <a:ext cx="746" cy="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699" name="Picture 1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21416" b="21416"/>
            <a:stretch>
              <a:fillRect/>
            </a:stretch>
          </p:blipFill>
          <p:spPr bwMode="auto">
            <a:xfrm>
              <a:off x="1373" y="3408"/>
              <a:ext cx="757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700" name="Picture 1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12798" b="9599"/>
            <a:stretch>
              <a:fillRect/>
            </a:stretch>
          </p:blipFill>
          <p:spPr bwMode="auto">
            <a:xfrm>
              <a:off x="2903" y="3409"/>
              <a:ext cx="738" cy="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701" name="Picture 1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3210" b="12845"/>
            <a:stretch>
              <a:fillRect/>
            </a:stretch>
          </p:blipFill>
          <p:spPr bwMode="auto">
            <a:xfrm>
              <a:off x="3638" y="3409"/>
              <a:ext cx="687" cy="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4702" name="Picture 13" descr="PLOW_-_BUS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6250" b="18750"/>
            <a:stretch>
              <a:fillRect/>
            </a:stretch>
          </p:blipFill>
          <p:spPr bwMode="auto">
            <a:xfrm>
              <a:off x="2132" y="3408"/>
              <a:ext cx="768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4696" name="Rectangle 14"/>
          <p:cNvSpPr>
            <a:spLocks noChangeArrowheads="1"/>
          </p:cNvSpPr>
          <p:nvPr/>
        </p:nvSpPr>
        <p:spPr bwMode="auto">
          <a:xfrm>
            <a:off x="1419225" y="3886200"/>
            <a:ext cx="2286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825545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Jet Stream </a:t>
            </a:r>
            <a:r>
              <a:rPr lang="en-US" sz="4000" dirty="0" smtClean="0"/>
              <a:t>10/29/12  </a:t>
            </a:r>
            <a:r>
              <a:rPr lang="en-US" sz="4000" dirty="0" smtClean="0"/>
              <a:t>12Z  </a:t>
            </a:r>
            <a:r>
              <a:rPr lang="en-US" sz="4000" dirty="0" smtClean="0">
                <a:solidFill>
                  <a:srgbClr val="00B0F0"/>
                </a:solidFill>
              </a:rPr>
              <a:t>(Blue)</a:t>
            </a:r>
            <a:br>
              <a:rPr lang="en-US" sz="4000" dirty="0" smtClean="0">
                <a:solidFill>
                  <a:srgbClr val="00B0F0"/>
                </a:solidFill>
              </a:rPr>
            </a:br>
            <a:r>
              <a:rPr lang="en-US" sz="4000" dirty="0" smtClean="0"/>
              <a:t>Uncertainty in Sandy’s track</a:t>
            </a:r>
            <a:endParaRPr lang="en-US" sz="4000" dirty="0"/>
          </a:p>
        </p:txBody>
      </p:sp>
      <p:pic>
        <p:nvPicPr>
          <p:cNvPr id="24578" name="Picture 2" descr="C:\Disc F\HFIP\500mb 103012  12Z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9303" t="54189" r="23544" b="4034"/>
          <a:stretch>
            <a:fillRect/>
          </a:stretch>
        </p:blipFill>
        <p:spPr bwMode="auto">
          <a:xfrm>
            <a:off x="609600" y="1447800"/>
            <a:ext cx="8305800" cy="5219700"/>
          </a:xfrm>
          <a:prstGeom prst="rect">
            <a:avLst/>
          </a:prstGeom>
          <a:noFill/>
        </p:spPr>
      </p:pic>
      <p:sp>
        <p:nvSpPr>
          <p:cNvPr id="4" name="Circular Arrow 3"/>
          <p:cNvSpPr/>
          <p:nvPr/>
        </p:nvSpPr>
        <p:spPr>
          <a:xfrm rot="-960000">
            <a:off x="1447800" y="2743200"/>
            <a:ext cx="1965960" cy="3048000"/>
          </a:xfrm>
          <a:prstGeom prst="circularArrow">
            <a:avLst>
              <a:gd name="adj1" fmla="val 12500"/>
              <a:gd name="adj2" fmla="val 2325172"/>
              <a:gd name="adj3" fmla="val 20457681"/>
              <a:gd name="adj4" fmla="val 16774097"/>
              <a:gd name="adj5" fmla="val 12500"/>
            </a:avLst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urved Left Arrow 6"/>
          <p:cNvSpPr/>
          <p:nvPr/>
        </p:nvSpPr>
        <p:spPr>
          <a:xfrm flipV="1">
            <a:off x="4648200" y="3581400"/>
            <a:ext cx="685800" cy="1295400"/>
          </a:xfrm>
          <a:prstGeom prst="curvedLeftArrow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270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Curved Left Arrow 8"/>
          <p:cNvSpPr/>
          <p:nvPr/>
        </p:nvSpPr>
        <p:spPr>
          <a:xfrm rot="-2220000" flipH="1">
            <a:off x="6370344" y="3077792"/>
            <a:ext cx="685800" cy="1255523"/>
          </a:xfrm>
          <a:prstGeom prst="curvedLeftArrow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270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Curved Left Arrow 12"/>
          <p:cNvSpPr/>
          <p:nvPr/>
        </p:nvSpPr>
        <p:spPr>
          <a:xfrm rot="-1740000">
            <a:off x="6210021" y="1527998"/>
            <a:ext cx="713232" cy="1453728"/>
          </a:xfrm>
          <a:prstGeom prst="curvedLeftArrow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270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Circular Arrow 19"/>
          <p:cNvSpPr/>
          <p:nvPr/>
        </p:nvSpPr>
        <p:spPr>
          <a:xfrm rot="15780000">
            <a:off x="6019800" y="2819400"/>
            <a:ext cx="2057400" cy="4953000"/>
          </a:xfrm>
          <a:prstGeom prst="circularArrow">
            <a:avLst>
              <a:gd name="adj1" fmla="val 12500"/>
              <a:gd name="adj2" fmla="val 2325172"/>
              <a:gd name="adj3" fmla="val 20457681"/>
              <a:gd name="adj4" fmla="val 17009658"/>
              <a:gd name="adj5" fmla="val 12500"/>
            </a:avLst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Circular Arrow 21"/>
          <p:cNvSpPr/>
          <p:nvPr/>
        </p:nvSpPr>
        <p:spPr>
          <a:xfrm rot="14340000">
            <a:off x="5230478" y="650514"/>
            <a:ext cx="1249503" cy="3523454"/>
          </a:xfrm>
          <a:prstGeom prst="circularArrow">
            <a:avLst>
              <a:gd name="adj1" fmla="val 12500"/>
              <a:gd name="adj2" fmla="val 2325172"/>
              <a:gd name="adj3" fmla="val 20457681"/>
              <a:gd name="adj4" fmla="val 16774097"/>
              <a:gd name="adj5" fmla="val 12500"/>
            </a:avLst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3" name="Circular Arrow 22"/>
          <p:cNvSpPr/>
          <p:nvPr/>
        </p:nvSpPr>
        <p:spPr>
          <a:xfrm rot="-5520000" flipH="1">
            <a:off x="3281675" y="2916479"/>
            <a:ext cx="1965960" cy="2743200"/>
          </a:xfrm>
          <a:prstGeom prst="circularArrow">
            <a:avLst>
              <a:gd name="adj1" fmla="val 12500"/>
              <a:gd name="adj2" fmla="val 2325172"/>
              <a:gd name="adj3" fmla="val 20457681"/>
              <a:gd name="adj4" fmla="val 16774097"/>
              <a:gd name="adj5" fmla="val 12500"/>
            </a:avLst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Circular Arrow 24"/>
          <p:cNvSpPr/>
          <p:nvPr/>
        </p:nvSpPr>
        <p:spPr>
          <a:xfrm rot="11400000" flipH="1">
            <a:off x="6524270" y="1633670"/>
            <a:ext cx="1965960" cy="2743200"/>
          </a:xfrm>
          <a:prstGeom prst="circularArrow">
            <a:avLst>
              <a:gd name="adj1" fmla="val 12500"/>
              <a:gd name="adj2" fmla="val 2325172"/>
              <a:gd name="adj3" fmla="val 20457681"/>
              <a:gd name="adj4" fmla="val 16774097"/>
              <a:gd name="adj5" fmla="val 12500"/>
            </a:avLst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4362450" y="4162425"/>
            <a:ext cx="438150" cy="2038350"/>
          </a:xfrm>
          <a:custGeom>
            <a:avLst/>
            <a:gdLst>
              <a:gd name="connsiteX0" fmla="*/ 0 w 438150"/>
              <a:gd name="connsiteY0" fmla="*/ 2038350 h 2038350"/>
              <a:gd name="connsiteX1" fmla="*/ 66675 w 438150"/>
              <a:gd name="connsiteY1" fmla="*/ 1619250 h 2038350"/>
              <a:gd name="connsiteX2" fmla="*/ 95250 w 438150"/>
              <a:gd name="connsiteY2" fmla="*/ 1314450 h 2038350"/>
              <a:gd name="connsiteX3" fmla="*/ 85725 w 438150"/>
              <a:gd name="connsiteY3" fmla="*/ 1085850 h 2038350"/>
              <a:gd name="connsiteX4" fmla="*/ 190500 w 438150"/>
              <a:gd name="connsiteY4" fmla="*/ 838200 h 2038350"/>
              <a:gd name="connsiteX5" fmla="*/ 304800 w 438150"/>
              <a:gd name="connsiteY5" fmla="*/ 619125 h 2038350"/>
              <a:gd name="connsiteX6" fmla="*/ 438150 w 438150"/>
              <a:gd name="connsiteY6" fmla="*/ 400050 h 2038350"/>
              <a:gd name="connsiteX7" fmla="*/ 438150 w 438150"/>
              <a:gd name="connsiteY7" fmla="*/ 209550 h 2038350"/>
              <a:gd name="connsiteX8" fmla="*/ 200025 w 438150"/>
              <a:gd name="connsiteY8" fmla="*/ 38100 h 2038350"/>
              <a:gd name="connsiteX9" fmla="*/ 123825 w 438150"/>
              <a:gd name="connsiteY9" fmla="*/ 0 h 2038350"/>
              <a:gd name="connsiteX10" fmla="*/ 123825 w 438150"/>
              <a:gd name="connsiteY10" fmla="*/ 0 h 203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8150" h="2038350">
                <a:moveTo>
                  <a:pt x="0" y="2038350"/>
                </a:moveTo>
                <a:lnTo>
                  <a:pt x="66675" y="1619250"/>
                </a:lnTo>
                <a:lnTo>
                  <a:pt x="95250" y="1314450"/>
                </a:lnTo>
                <a:lnTo>
                  <a:pt x="85725" y="1085850"/>
                </a:lnTo>
                <a:lnTo>
                  <a:pt x="190500" y="838200"/>
                </a:lnTo>
                <a:lnTo>
                  <a:pt x="304800" y="619125"/>
                </a:lnTo>
                <a:lnTo>
                  <a:pt x="438150" y="400050"/>
                </a:lnTo>
                <a:lnTo>
                  <a:pt x="438150" y="209550"/>
                </a:lnTo>
                <a:lnTo>
                  <a:pt x="200025" y="38100"/>
                </a:lnTo>
                <a:lnTo>
                  <a:pt x="123825" y="0"/>
                </a:lnTo>
                <a:lnTo>
                  <a:pt x="123825" y="0"/>
                </a:lnTo>
              </a:path>
            </a:pathLst>
          </a:custGeom>
          <a:ln w="762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B050"/>
                </a:solidFill>
                <a:prstDash val="lgDash"/>
              </a:ln>
              <a:solidFill>
                <a:prstClr val="black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rot="2340000" flipV="1">
            <a:off x="7372350" y="4048125"/>
            <a:ext cx="95250" cy="10477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19920000" flipH="1" flipV="1">
            <a:off x="4286220" y="4045302"/>
            <a:ext cx="95250" cy="10477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9"/>
          <p:cNvSpPr/>
          <p:nvPr/>
        </p:nvSpPr>
        <p:spPr>
          <a:xfrm>
            <a:off x="4762500" y="4114800"/>
            <a:ext cx="2581275" cy="647700"/>
          </a:xfrm>
          <a:custGeom>
            <a:avLst/>
            <a:gdLst>
              <a:gd name="connsiteX0" fmla="*/ 0 w 2581275"/>
              <a:gd name="connsiteY0" fmla="*/ 647700 h 647700"/>
              <a:gd name="connsiteX1" fmla="*/ 295275 w 2581275"/>
              <a:gd name="connsiteY1" fmla="*/ 561975 h 647700"/>
              <a:gd name="connsiteX2" fmla="*/ 666750 w 2581275"/>
              <a:gd name="connsiteY2" fmla="*/ 361950 h 647700"/>
              <a:gd name="connsiteX3" fmla="*/ 1114425 w 2581275"/>
              <a:gd name="connsiteY3" fmla="*/ 190500 h 647700"/>
              <a:gd name="connsiteX4" fmla="*/ 1790700 w 2581275"/>
              <a:gd name="connsiteY4" fmla="*/ 104775 h 647700"/>
              <a:gd name="connsiteX5" fmla="*/ 2543175 w 2581275"/>
              <a:gd name="connsiteY5" fmla="*/ 0 h 647700"/>
              <a:gd name="connsiteX6" fmla="*/ 2581275 w 2581275"/>
              <a:gd name="connsiteY6" fmla="*/ 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1275" h="647700">
                <a:moveTo>
                  <a:pt x="0" y="647700"/>
                </a:moveTo>
                <a:lnTo>
                  <a:pt x="295275" y="561975"/>
                </a:lnTo>
                <a:lnTo>
                  <a:pt x="666750" y="361950"/>
                </a:lnTo>
                <a:lnTo>
                  <a:pt x="1114425" y="190500"/>
                </a:lnTo>
                <a:lnTo>
                  <a:pt x="1790700" y="104775"/>
                </a:lnTo>
                <a:lnTo>
                  <a:pt x="2543175" y="0"/>
                </a:lnTo>
                <a:lnTo>
                  <a:pt x="2581275" y="0"/>
                </a:lnTo>
              </a:path>
            </a:pathLst>
          </a:custGeom>
          <a:ln w="762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657600" y="3429000"/>
            <a:ext cx="533400" cy="14465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CD0376"/>
                </a:solidFill>
              </a:rPr>
              <a:t>L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858000" y="2667000"/>
            <a:ext cx="66236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>
                <a:solidFill>
                  <a:srgbClr val="CD0376"/>
                </a:solidFill>
              </a:rPr>
              <a:t>L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105400" y="2286000"/>
            <a:ext cx="60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CD0376"/>
                </a:solidFill>
              </a:rPr>
              <a:t>H</a:t>
            </a:r>
          </a:p>
        </p:txBody>
      </p:sp>
      <p:sp>
        <p:nvSpPr>
          <p:cNvPr id="44" name="TextBox 43"/>
          <p:cNvSpPr txBox="1"/>
          <p:nvPr/>
        </p:nvSpPr>
        <p:spPr>
          <a:xfrm rot="2905148">
            <a:off x="2124336" y="3254599"/>
            <a:ext cx="1329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Jet Stream</a:t>
            </a:r>
          </a:p>
        </p:txBody>
      </p:sp>
      <p:sp>
        <p:nvSpPr>
          <p:cNvPr id="45" name="Rectangle 44"/>
          <p:cNvSpPr/>
          <p:nvPr/>
        </p:nvSpPr>
        <p:spPr>
          <a:xfrm rot="-1260000">
            <a:off x="5476875" y="4524375"/>
            <a:ext cx="1172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Jet Stream</a:t>
            </a:r>
          </a:p>
        </p:txBody>
      </p:sp>
      <p:sp>
        <p:nvSpPr>
          <p:cNvPr id="46" name="Rectangle 45"/>
          <p:cNvSpPr/>
          <p:nvPr/>
        </p:nvSpPr>
        <p:spPr>
          <a:xfrm rot="-2160000">
            <a:off x="4578086" y="2128654"/>
            <a:ext cx="1172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Jet Stream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105400" y="5181600"/>
            <a:ext cx="4038600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Possible tracks as Sandy  interacted with Omega Block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 flipH="1" flipV="1">
            <a:off x="6400800" y="4267200"/>
            <a:ext cx="152400" cy="914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 flipV="1">
            <a:off x="4876800" y="4495800"/>
            <a:ext cx="1524000" cy="6858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990600" y="1676400"/>
            <a:ext cx="37338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Jet Stream forms a pattern like a Greek </a:t>
            </a:r>
            <a:r>
              <a:rPr lang="el-GR" sz="2400" b="1" dirty="0">
                <a:solidFill>
                  <a:prstClr val="black"/>
                </a:solidFill>
              </a:rPr>
              <a:t>Ω</a:t>
            </a:r>
            <a:r>
              <a:rPr lang="en-US" sz="2400" b="1" dirty="0">
                <a:solidFill>
                  <a:prstClr val="black"/>
                </a:solidFill>
              </a:rPr>
              <a:t>  (Omega)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066800" y="4267200"/>
            <a:ext cx="1219200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Sandy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10/29/12 </a:t>
            </a:r>
            <a:r>
              <a:rPr lang="en-US" sz="1400" b="1" dirty="0">
                <a:solidFill>
                  <a:srgbClr val="FF0000"/>
                </a:solidFill>
              </a:rPr>
              <a:t>12Z</a:t>
            </a:r>
          </a:p>
        </p:txBody>
      </p:sp>
      <p:cxnSp>
        <p:nvCxnSpPr>
          <p:cNvPr id="55" name="Straight Arrow Connector 54"/>
          <p:cNvCxnSpPr>
            <a:stCxn id="53" idx="3"/>
          </p:cNvCxnSpPr>
          <p:nvPr/>
        </p:nvCxnSpPr>
        <p:spPr>
          <a:xfrm flipV="1">
            <a:off x="2286000" y="4419601"/>
            <a:ext cx="2438400" cy="21693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23862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7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69132" b="15789"/>
          <a:stretch/>
        </p:blipFill>
        <p:spPr bwMode="auto">
          <a:xfrm>
            <a:off x="271272" y="1538641"/>
            <a:ext cx="2438400" cy="5136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3200" smtClean="0"/>
              <a:t>Hurricane Sandy:  Collaborative Forecast Process</a:t>
            </a:r>
          </a:p>
        </p:txBody>
      </p:sp>
      <p:sp>
        <p:nvSpPr>
          <p:cNvPr id="156675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511CFD8-82BC-4C5E-888A-55EDE1D8F3B8}" type="slidenum">
              <a:rPr lang="en-US" smtClean="0">
                <a:cs typeface="Arial" charset="0"/>
              </a:rPr>
              <a:pPr/>
              <a:t>7</a:t>
            </a:fld>
            <a:endParaRPr lang="en-US" smtClean="0">
              <a:cs typeface="Arial" charset="0"/>
            </a:endParaRPr>
          </a:p>
        </p:txBody>
      </p:sp>
      <p:sp>
        <p:nvSpPr>
          <p:cNvPr id="156676" name="Slide Number Placeholder 6"/>
          <p:cNvSpPr txBox="1">
            <a:spLocks noGrp="1"/>
          </p:cNvSpPr>
          <p:nvPr/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DC255AD-F71E-4102-ABF3-01CF5DF3672D}" type="slidenum">
              <a:rPr lang="en-US" sz="1200">
                <a:solidFill>
                  <a:srgbClr val="000000"/>
                </a:solidFill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566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2285" y="1635420"/>
            <a:ext cx="2822458" cy="2257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6650" y="4107077"/>
            <a:ext cx="2748093" cy="219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8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92518" y="1600200"/>
            <a:ext cx="3027282" cy="2419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1"/>
          <p:cNvSpPr txBox="1">
            <a:spLocks/>
          </p:cNvSpPr>
          <p:nvPr/>
        </p:nvSpPr>
        <p:spPr bwMode="auto">
          <a:xfrm>
            <a:off x="98004" y="5560098"/>
            <a:ext cx="2626908" cy="111541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dirty="0" smtClean="0"/>
              <a:t>CPC – Outlooks, Hazards Chart, 5 days in advance</a:t>
            </a:r>
          </a:p>
          <a:p>
            <a:endParaRPr lang="en-US" sz="18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914400" y="2023646"/>
            <a:ext cx="1242648" cy="338554"/>
          </a:xfrm>
          <a:prstGeom prst="rect">
            <a:avLst/>
          </a:prstGeom>
          <a:noFill/>
          <a:ln w="19050">
            <a:solidFill>
              <a:schemeClr val="accent1">
                <a:shade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Heavy Rain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209800" y="2438400"/>
            <a:ext cx="1231427" cy="338554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High Winds</a:t>
            </a:r>
            <a:endParaRPr lang="en-US" sz="1600" dirty="0"/>
          </a:p>
        </p:txBody>
      </p:sp>
      <p:cxnSp>
        <p:nvCxnSpPr>
          <p:cNvPr id="6" name="Straight Arrow Connector 5"/>
          <p:cNvCxnSpPr/>
          <p:nvPr/>
        </p:nvCxnSpPr>
        <p:spPr>
          <a:xfrm rot="16200000" flipH="1">
            <a:off x="1795272" y="2624328"/>
            <a:ext cx="600456" cy="76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4" idx="2"/>
          </p:cNvCxnSpPr>
          <p:nvPr/>
        </p:nvCxnSpPr>
        <p:spPr>
          <a:xfrm rot="5400000">
            <a:off x="1124834" y="3404720"/>
            <a:ext cx="2328446" cy="1072914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4" idx="2"/>
          </p:cNvCxnSpPr>
          <p:nvPr/>
        </p:nvCxnSpPr>
        <p:spPr>
          <a:xfrm rot="5400000">
            <a:off x="2283218" y="2595986"/>
            <a:ext cx="361328" cy="723264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4" idx="2"/>
          </p:cNvCxnSpPr>
          <p:nvPr/>
        </p:nvCxnSpPr>
        <p:spPr>
          <a:xfrm rot="5400000">
            <a:off x="1676996" y="3001074"/>
            <a:ext cx="1372638" cy="924399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71272" y="1707034"/>
            <a:ext cx="2217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Outlook Issued Oct 23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8231777" y="2069982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Oct 27</a:t>
            </a:r>
            <a:endParaRPr lang="en-US" sz="1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8253453" y="4797623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Oct 28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232486" y="1752600"/>
            <a:ext cx="25587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8PM Oct 28 – 8PM Nov 2</a:t>
            </a:r>
            <a:endParaRPr lang="en-US" sz="1600" b="1" dirty="0"/>
          </a:p>
        </p:txBody>
      </p:sp>
      <p:pic>
        <p:nvPicPr>
          <p:cNvPr id="21" name="Picture 20" descr="2012102806_e10_y36_adv2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71800" y="4597449"/>
            <a:ext cx="2853122" cy="2260551"/>
          </a:xfrm>
          <a:prstGeom prst="rect">
            <a:avLst/>
          </a:prstGeom>
        </p:spPr>
      </p:pic>
      <p:sp>
        <p:nvSpPr>
          <p:cNvPr id="156674" name="Content Placeholder 1"/>
          <p:cNvSpPr>
            <a:spLocks noGrp="1"/>
          </p:cNvSpPr>
          <p:nvPr>
            <p:ph idx="1"/>
          </p:nvPr>
        </p:nvSpPr>
        <p:spPr>
          <a:xfrm>
            <a:off x="2590800" y="4035374"/>
            <a:ext cx="3581400" cy="1679626"/>
          </a:xfrm>
        </p:spPr>
        <p:txBody>
          <a:bodyPr/>
          <a:lstStyle/>
          <a:p>
            <a:pPr algn="ctr">
              <a:buNone/>
            </a:pPr>
            <a:r>
              <a:rPr lang="en-US" sz="1600" dirty="0" smtClean="0"/>
              <a:t>NHC - Wind Speed and Surge Height Probabilities</a:t>
            </a:r>
          </a:p>
          <a:p>
            <a:pPr algn="ctr"/>
            <a:endParaRPr lang="en-US" sz="2000" dirty="0" smtClean="0"/>
          </a:p>
        </p:txBody>
      </p:sp>
      <p:sp>
        <p:nvSpPr>
          <p:cNvPr id="27" name="TextBox 26"/>
          <p:cNvSpPr txBox="1"/>
          <p:nvPr/>
        </p:nvSpPr>
        <p:spPr>
          <a:xfrm>
            <a:off x="3048000" y="5511225"/>
            <a:ext cx="27655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10% </a:t>
            </a:r>
            <a:r>
              <a:rPr lang="en-US" sz="1600" b="1" dirty="0" err="1" smtClean="0"/>
              <a:t>exceedence</a:t>
            </a:r>
            <a:endParaRPr lang="en-US" sz="1600" b="1" dirty="0" smtClean="0"/>
          </a:p>
          <a:p>
            <a:r>
              <a:rPr lang="en-US" sz="1600" b="1" dirty="0" smtClean="0"/>
              <a:t>5AM Oct 28 – 10AM Oct 31</a:t>
            </a:r>
            <a:endParaRPr lang="en-US" sz="1600" b="1" dirty="0"/>
          </a:p>
        </p:txBody>
      </p:sp>
      <p:sp>
        <p:nvSpPr>
          <p:cNvPr id="29" name="Rectangle 28"/>
          <p:cNvSpPr/>
          <p:nvPr/>
        </p:nvSpPr>
        <p:spPr>
          <a:xfrm>
            <a:off x="6248400" y="6248400"/>
            <a:ext cx="28956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National Hurricane Center </a:t>
            </a:r>
          </a:p>
          <a:p>
            <a:pPr algn="ctr"/>
            <a:r>
              <a:rPr lang="en-US" dirty="0" smtClean="0"/>
              <a:t>– </a:t>
            </a:r>
            <a:r>
              <a:rPr lang="en-US" sz="1600" dirty="0" smtClean="0"/>
              <a:t>Hurricane Track/Intensity </a:t>
            </a:r>
            <a:endParaRPr lang="en-US" sz="1600" dirty="0"/>
          </a:p>
        </p:txBody>
      </p:sp>
    </p:spTree>
    <p:extLst>
      <p:ext uri="{BB962C8B-B14F-4D97-AF65-F5344CB8AC3E}">
        <p14:creationId xmlns="" xmlns:p14="http://schemas.microsoft.com/office/powerpoint/2010/main" val="110024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03" name="Rectangle 11"/>
          <p:cNvSpPr>
            <a:spLocks noChangeArrowheads="1"/>
          </p:cNvSpPr>
          <p:nvPr/>
        </p:nvSpPr>
        <p:spPr bwMode="auto">
          <a:xfrm>
            <a:off x="597694" y="5534560"/>
            <a:ext cx="7969250" cy="124723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617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3200" smtClean="0"/>
              <a:t>Hurricane Sandy:  Collaborative Forecast Process</a:t>
            </a:r>
          </a:p>
        </p:txBody>
      </p:sp>
      <p:sp>
        <p:nvSpPr>
          <p:cNvPr id="161794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B83769A-2BAC-4634-9E42-17174C208328}" type="slidenum">
              <a:rPr lang="en-US" smtClean="0">
                <a:cs typeface="Arial" charset="0"/>
              </a:rPr>
              <a:pPr/>
              <a:t>8</a:t>
            </a:fld>
            <a:endParaRPr lang="en-US" smtClean="0">
              <a:cs typeface="Arial" charset="0"/>
            </a:endParaRPr>
          </a:p>
        </p:txBody>
      </p:sp>
      <p:sp>
        <p:nvSpPr>
          <p:cNvPr id="161795" name="Slide Number Placeholder 6"/>
          <p:cNvSpPr txBox="1">
            <a:spLocks noGrp="1"/>
          </p:cNvSpPr>
          <p:nvPr/>
        </p:nvSpPr>
        <p:spPr bwMode="auto">
          <a:xfrm>
            <a:off x="7232469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EECE0441-2B3B-41E6-B3CA-C5084A34DFB8}" type="slidenum">
              <a:rPr lang="en-US" sz="1200">
                <a:solidFill>
                  <a:srgbClr val="000000"/>
                </a:solidFill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61796" name="Picture 10" descr="nybat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038" y="2220913"/>
            <a:ext cx="4313237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7" name="Content Placeholder 3" descr="nybat_verification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3288" y="2219325"/>
            <a:ext cx="4313237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Arrow Connector 3"/>
          <p:cNvCxnSpPr/>
          <p:nvPr/>
        </p:nvCxnSpPr>
        <p:spPr>
          <a:xfrm flipV="1">
            <a:off x="2808288" y="5081588"/>
            <a:ext cx="0" cy="69215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305550" y="5064125"/>
            <a:ext cx="0" cy="709613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800" name="TextBox 6"/>
          <p:cNvSpPr txBox="1">
            <a:spLocks noChangeArrowheads="1"/>
          </p:cNvSpPr>
          <p:nvPr/>
        </p:nvSpPr>
        <p:spPr bwMode="auto">
          <a:xfrm>
            <a:off x="268288" y="1524000"/>
            <a:ext cx="86280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MDL NWS 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Surge 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Guidance and Verification:  </a:t>
            </a:r>
            <a:endParaRPr lang="en-US" sz="2000" dirty="0">
              <a:solidFill>
                <a:srgbClr val="0000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Forecasts were coordinated among 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NHC, OPC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, 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local </a:t>
            </a:r>
            <a:r>
              <a:rPr lang="en-US" sz="2000" dirty="0">
                <a:solidFill>
                  <a:srgbClr val="000000"/>
                </a:solidFill>
                <a:cs typeface="Arial" charset="0"/>
              </a:rPr>
              <a:t>WFOs</a:t>
            </a:r>
          </a:p>
        </p:txBody>
      </p:sp>
      <p:sp>
        <p:nvSpPr>
          <p:cNvPr id="161801" name="TextBox 7"/>
          <p:cNvSpPr txBox="1">
            <a:spLocks noChangeArrowheads="1"/>
          </p:cNvSpPr>
          <p:nvPr/>
        </p:nvSpPr>
        <p:spPr bwMode="auto">
          <a:xfrm>
            <a:off x="693738" y="5534561"/>
            <a:ext cx="758348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“Life Threatening” statements issued Sunday 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morning by NHC and called into NYC Emergency Operations Center;</a:t>
            </a:r>
            <a:endParaRPr lang="en-US" sz="2000" dirty="0">
              <a:solidFill>
                <a:srgbClr val="000000"/>
              </a:solidFill>
              <a:cs typeface="Arial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cs typeface="Arial" charset="0"/>
              </a:rPr>
              <a:t>NYC initiates evacuations and shut down of public transportation </a:t>
            </a:r>
            <a:r>
              <a:rPr lang="en-US" sz="2000" dirty="0" smtClean="0">
                <a:solidFill>
                  <a:srgbClr val="000000"/>
                </a:solidFill>
                <a:cs typeface="Arial" charset="0"/>
              </a:rPr>
              <a:t>shortly thereafter</a:t>
            </a:r>
            <a:endParaRPr lang="en-US" sz="20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192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3200" smtClean="0"/>
              <a:t>Hurricane Sandy:  Collaborative Forecast Process</a:t>
            </a:r>
          </a:p>
        </p:txBody>
      </p:sp>
      <p:sp>
        <p:nvSpPr>
          <p:cNvPr id="158722" name="Content Placeholder 1"/>
          <p:cNvSpPr>
            <a:spLocks noGrp="1"/>
          </p:cNvSpPr>
          <p:nvPr>
            <p:ph idx="1"/>
          </p:nvPr>
        </p:nvSpPr>
        <p:spPr>
          <a:xfrm>
            <a:off x="452437" y="1636713"/>
            <a:ext cx="8090671" cy="4419600"/>
          </a:xfrm>
        </p:spPr>
        <p:txBody>
          <a:bodyPr/>
          <a:lstStyle/>
          <a:p>
            <a:r>
              <a:rPr lang="en-US" sz="2400" dirty="0" smtClean="0"/>
              <a:t>HPC – QPF and Winter Weather Desk Snow forecasts</a:t>
            </a:r>
          </a:p>
        </p:txBody>
      </p:sp>
      <p:sp>
        <p:nvSpPr>
          <p:cNvPr id="158723" name="Rectangle 8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A3B5417-75D5-4CD4-A5B0-40F4A5AFA2B4}" type="slidenum">
              <a:rPr lang="en-US" smtClean="0">
                <a:cs typeface="Arial" charset="0"/>
              </a:rPr>
              <a:pPr/>
              <a:t>9</a:t>
            </a:fld>
            <a:endParaRPr lang="en-US" smtClean="0">
              <a:cs typeface="Arial" charset="0"/>
            </a:endParaRPr>
          </a:p>
        </p:txBody>
      </p:sp>
      <p:sp>
        <p:nvSpPr>
          <p:cNvPr id="158724" name="Slide Number Placeholder 6"/>
          <p:cNvSpPr txBox="1">
            <a:spLocks noGrp="1"/>
          </p:cNvSpPr>
          <p:nvPr/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9A50D995-BE7C-45C4-9062-417FBAB614EB}" type="slidenum">
              <a:rPr lang="en-US" sz="1200">
                <a:solidFill>
                  <a:srgbClr val="000000"/>
                </a:solidFill>
                <a:cs typeface="Arial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587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776" y="2599509"/>
            <a:ext cx="4514493" cy="3382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7" name="Picture 9"/>
          <p:cNvPicPr>
            <a:picLocks noChangeAspect="1"/>
          </p:cNvPicPr>
          <p:nvPr/>
        </p:nvPicPr>
        <p:blipFill rotWithShape="1">
          <a:blip r:embed="rId4" cstate="print"/>
          <a:srcRect l="-495" t="33417" r="93590" b="11721"/>
          <a:stretch/>
        </p:blipFill>
        <p:spPr bwMode="auto">
          <a:xfrm>
            <a:off x="8243388" y="2086765"/>
            <a:ext cx="704443" cy="4190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463390" y="6123305"/>
            <a:ext cx="3178175" cy="3079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cs typeface="Arial" charset="0"/>
              </a:rPr>
              <a:t>3 day Snow Total: valid Oct 28-Oct 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4423" y="4801960"/>
            <a:ext cx="2806700" cy="52228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kern="0" dirty="0">
                <a:solidFill>
                  <a:prstClr val="black"/>
                </a:solidFill>
                <a:cs typeface="Arial" charset="0"/>
              </a:rPr>
              <a:t>72 hour Precipitation Forecast:  Oct 27 –Oct 30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/>
          <a:srcRect l="46526" r="8282" b="20360"/>
          <a:stretch/>
        </p:blipFill>
        <p:spPr bwMode="auto">
          <a:xfrm>
            <a:off x="5439441" y="2291549"/>
            <a:ext cx="2797291" cy="369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94090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NEP NOAA N Prime Mar 4_3Marupdate">
  <a:themeElements>
    <a:clrScheme name="NEP NOAA N Prime Mar 4_3Marupdat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EP NOAA N Prime Mar 4_3Marupd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P NOAA N Prime Mar 4_3Marupd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P NOAA N Prime Mar 4_3Marupd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P NOAA N Prime Mar 4_3Marupd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P NOAA N Prime Mar 4_3Marupd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P NOAA N Prime Mar 4_3Marupd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P NOAA N Prime Mar 4_3Marupd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P NOAA N Prime Mar 4_3Marupd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NEP NOAA N Prime Mar 4_3Marupdate">
  <a:themeElements>
    <a:clrScheme name="NEP NOAA N Prime Mar 4_3Marupdat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NEP NOAA N Prime Mar 4_3Marupd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P NOAA N Prime Mar 4_3Marupd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P NOAA N Prime Mar 4_3Marupd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P NOAA N Prime Mar 4_3Marupd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P NOAA N Prime Mar 4_3Marupd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P NOAA N Prime Mar 4_3Marupd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P NOAA N Prime Mar 4_3Marupd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P NOAA N Prime Mar 4_3Marupd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6317</TotalTime>
  <Words>1314</Words>
  <Application>Microsoft Office PowerPoint</Application>
  <PresentationFormat>On-screen Show (4:3)</PresentationFormat>
  <Paragraphs>233</Paragraphs>
  <Slides>33</Slides>
  <Notes>12</Notes>
  <HiddenSlides>0</HiddenSlides>
  <MMClips>1</MMClips>
  <ScaleCrop>false</ScaleCrop>
  <HeadingPairs>
    <vt:vector size="6" baseType="variant"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Office Theme</vt:lpstr>
      <vt:lpstr>9_Default Design</vt:lpstr>
      <vt:lpstr>1_Office Theme</vt:lpstr>
      <vt:lpstr>Default Design</vt:lpstr>
      <vt:lpstr>1_NEP NOAA N Prime Mar 4_3Marupdate</vt:lpstr>
      <vt:lpstr>2_Office Theme</vt:lpstr>
      <vt:lpstr>NEP NOAA N Prime Mar 4_3Marupdate</vt:lpstr>
      <vt:lpstr>4_Office Theme</vt:lpstr>
      <vt:lpstr>3_Office Theme</vt:lpstr>
      <vt:lpstr>6_Office Theme</vt:lpstr>
      <vt:lpstr>7_Office Theme</vt:lpstr>
      <vt:lpstr>5_Office Theme</vt:lpstr>
      <vt:lpstr>Chart</vt:lpstr>
      <vt:lpstr>A First Look at Hurricane Sandy</vt:lpstr>
      <vt:lpstr>Outline</vt:lpstr>
      <vt:lpstr>Slide 3</vt:lpstr>
      <vt:lpstr>Hurricane Sandy:  Extra Data</vt:lpstr>
      <vt:lpstr>Forecasts for Sandy  (from the Forecaster Perspective)</vt:lpstr>
      <vt:lpstr>Jet Stream 10/29/12  12Z  (Blue) Uncertainty in Sandy’s track</vt:lpstr>
      <vt:lpstr>Hurricane Sandy:  Collaborative Forecast Process</vt:lpstr>
      <vt:lpstr>Hurricane Sandy:  Collaborative Forecast Process</vt:lpstr>
      <vt:lpstr>Hurricane Sandy:  Collaborative Forecast Process</vt:lpstr>
      <vt:lpstr>Hurricane Sandy:  Collaborative Forecast Process</vt:lpstr>
      <vt:lpstr>Hurricane Sandy:  Collaborative Forecast Process</vt:lpstr>
      <vt:lpstr>Hurricane Sandy: Communication Strategy </vt:lpstr>
      <vt:lpstr>Hurricane Sandy: Communication Strategy</vt:lpstr>
      <vt:lpstr>  Initial Look at Models Used by the Forecaster </vt:lpstr>
      <vt:lpstr>Slide 15</vt:lpstr>
      <vt:lpstr>Slide 16</vt:lpstr>
      <vt:lpstr>Slide 17</vt:lpstr>
      <vt:lpstr>  Verification </vt:lpstr>
      <vt:lpstr>Slide 19</vt:lpstr>
      <vt:lpstr>Slide 20</vt:lpstr>
      <vt:lpstr>Slide 21</vt:lpstr>
      <vt:lpstr> Issues/Challenges – Ongoing Experiments  </vt:lpstr>
      <vt:lpstr>Slide 23</vt:lpstr>
      <vt:lpstr> Some Ongoing Experiments </vt:lpstr>
      <vt:lpstr>Slide 25</vt:lpstr>
      <vt:lpstr>Sensitivity Experiments</vt:lpstr>
      <vt:lpstr>Slide 27</vt:lpstr>
      <vt:lpstr>Slide 28</vt:lpstr>
      <vt:lpstr>Surge Issues</vt:lpstr>
      <vt:lpstr>Summary</vt:lpstr>
      <vt:lpstr> Appendix </vt:lpstr>
      <vt:lpstr>Slide 32</vt:lpstr>
      <vt:lpstr>Slide 33</vt:lpstr>
    </vt:vector>
  </TitlesOfParts>
  <Company>NOAA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First Look at Hurricane Sandy</dc:title>
  <dc:creator>llmorone</dc:creator>
  <cp:lastModifiedBy>jmsienkiewicz</cp:lastModifiedBy>
  <cp:revision>56</cp:revision>
  <cp:lastPrinted>2012-12-14T21:15:22Z</cp:lastPrinted>
  <dcterms:created xsi:type="dcterms:W3CDTF">2012-11-09T16:18:24Z</dcterms:created>
  <dcterms:modified xsi:type="dcterms:W3CDTF">2013-01-18T15:32:21Z</dcterms:modified>
</cp:coreProperties>
</file>